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71"/>
  </p:notesMasterIdLst>
  <p:handoutMasterIdLst>
    <p:handoutMasterId r:id="rId72"/>
  </p:handoutMasterIdLst>
  <p:sldIdLst>
    <p:sldId id="1023" r:id="rId16"/>
    <p:sldId id="1022" r:id="rId17"/>
    <p:sldId id="872" r:id="rId18"/>
    <p:sldId id="1062" r:id="rId19"/>
    <p:sldId id="1063" r:id="rId20"/>
    <p:sldId id="1068" r:id="rId21"/>
    <p:sldId id="1069" r:id="rId22"/>
    <p:sldId id="1040" r:id="rId23"/>
    <p:sldId id="1052" r:id="rId24"/>
    <p:sldId id="1055" r:id="rId25"/>
    <p:sldId id="1057" r:id="rId26"/>
    <p:sldId id="1053" r:id="rId27"/>
    <p:sldId id="1056" r:id="rId28"/>
    <p:sldId id="1054" r:id="rId29"/>
    <p:sldId id="1071" r:id="rId30"/>
    <p:sldId id="1070" r:id="rId31"/>
    <p:sldId id="1072" r:id="rId32"/>
    <p:sldId id="1073" r:id="rId33"/>
    <p:sldId id="1074" r:id="rId34"/>
    <p:sldId id="1075" r:id="rId35"/>
    <p:sldId id="1076" r:id="rId36"/>
    <p:sldId id="1077" r:id="rId37"/>
    <p:sldId id="1078" r:id="rId38"/>
    <p:sldId id="1079" r:id="rId39"/>
    <p:sldId id="1080" r:id="rId40"/>
    <p:sldId id="1033" r:id="rId41"/>
    <p:sldId id="1026" r:id="rId42"/>
    <p:sldId id="1043" r:id="rId43"/>
    <p:sldId id="865" r:id="rId44"/>
    <p:sldId id="870" r:id="rId45"/>
    <p:sldId id="1005" r:id="rId46"/>
    <p:sldId id="928" r:id="rId47"/>
    <p:sldId id="938" r:id="rId48"/>
    <p:sldId id="869" r:id="rId49"/>
    <p:sldId id="1081" r:id="rId50"/>
    <p:sldId id="1090" r:id="rId51"/>
    <p:sldId id="1091" r:id="rId52"/>
    <p:sldId id="1093" r:id="rId53"/>
    <p:sldId id="1094" r:id="rId54"/>
    <p:sldId id="1095" r:id="rId55"/>
    <p:sldId id="1101" r:id="rId56"/>
    <p:sldId id="1096" r:id="rId57"/>
    <p:sldId id="1082" r:id="rId58"/>
    <p:sldId id="1085" r:id="rId59"/>
    <p:sldId id="1083" r:id="rId60"/>
    <p:sldId id="1097" r:id="rId61"/>
    <p:sldId id="1098" r:id="rId62"/>
    <p:sldId id="1099" r:id="rId63"/>
    <p:sldId id="1100" r:id="rId64"/>
    <p:sldId id="1088" r:id="rId65"/>
    <p:sldId id="1059" r:id="rId66"/>
    <p:sldId id="1060" r:id="rId67"/>
    <p:sldId id="1061" r:id="rId68"/>
    <p:sldId id="1066" r:id="rId69"/>
    <p:sldId id="1067" r:id="rId70"/>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introduction" id="{72DFDA3C-A412-4B4E-919F-2A4358EC332D}">
          <p14:sldIdLst>
            <p14:sldId id="872"/>
            <p14:sldId id="1062"/>
            <p14:sldId id="1063"/>
            <p14:sldId id="1068"/>
            <p14:sldId id="1069"/>
          </p14:sldIdLst>
        </p14:section>
        <p14:section name="GEMOC" id="{4BF3C7A8-2817-DE42-8E26-0BEAF07E47A9}">
          <p14:sldIdLst>
            <p14:sldId id="1040"/>
            <p14:sldId id="1052"/>
            <p14:sldId id="1055"/>
            <p14:sldId id="1057"/>
            <p14:sldId id="1053"/>
            <p14:sldId id="1056"/>
            <p14:sldId id="1054"/>
            <p14:sldId id="1071"/>
            <p14:sldId id="1070"/>
            <p14:sldId id="1072"/>
            <p14:sldId id="1073"/>
            <p14:sldId id="1074"/>
            <p14:sldId id="1075"/>
            <p14:sldId id="1076"/>
            <p14:sldId id="1077"/>
            <p14:sldId id="1078"/>
            <p14:sldId id="1079"/>
            <p14:sldId id="1080"/>
            <p14:sldId id="1033"/>
            <p14:sldId id="1026"/>
          </p14:sldIdLst>
        </p14:section>
        <p14:section name="StartTuto" id="{7FC2FF05-BD35-F84B-9842-56C5E3C87E4D}">
          <p14:sldIdLst>
            <p14:sldId id="1043"/>
            <p14:sldId id="865"/>
            <p14:sldId id="870"/>
            <p14:sldId id="1005"/>
            <p14:sldId id="928"/>
            <p14:sldId id="938"/>
            <p14:sldId id="869"/>
          </p14:sldIdLst>
        </p14:section>
        <p14:section name="Part1" id="{0A54F26C-CAB6-494C-97CF-7A670FBC1BC8}">
          <p14:sldIdLst>
            <p14:sldId id="1081"/>
            <p14:sldId id="1090"/>
            <p14:sldId id="1091"/>
            <p14:sldId id="1093"/>
            <p14:sldId id="1094"/>
            <p14:sldId id="1095"/>
            <p14:sldId id="1101"/>
            <p14:sldId id="1096"/>
          </p14:sldIdLst>
        </p14:section>
        <p14:section name="Part2" id="{F8D200AE-D756-6B4F-9145-80E54E5C645E}">
          <p14:sldIdLst>
            <p14:sldId id="1082"/>
            <p14:sldId id="1085"/>
          </p14:sldIdLst>
        </p14:section>
        <p14:section name="Conclusion" id="{D37576B1-619D-C341-BBE7-C349F0F4C2D0}">
          <p14:sldIdLst>
            <p14:sldId id="1083"/>
            <p14:sldId id="1097"/>
            <p14:sldId id="1098"/>
            <p14:sldId id="1099"/>
            <p14:sldId id="1100"/>
            <p14:sldId id="1088"/>
          </p14:sldIdLst>
        </p14:section>
        <p14:section name="backup" id="{51533168-2462-E249-919D-E74077A0FCE2}">
          <p14:sldIdLst>
            <p14:sldId id="1059"/>
            <p14:sldId id="1060"/>
            <p14:sldId id="1061"/>
            <p14:sldId id="1066"/>
            <p14:sldId id="10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6" autoAdjust="0"/>
    <p:restoredTop sz="91362" autoAdjust="0"/>
  </p:normalViewPr>
  <p:slideViewPr>
    <p:cSldViewPr snapToObjects="1" showGuides="1">
      <p:cViewPr>
        <p:scale>
          <a:sx n="129" d="100"/>
          <a:sy n="129" d="100"/>
        </p:scale>
        <p:origin x="2016" y="432"/>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70" Type="http://schemas.openxmlformats.org/officeDocument/2006/relationships/slide" Target="slides/slide55.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681D3D-1234-1C4D-B175-656E6BD6486C}" srcId="{D8EBB446-E7B8-5F40-B8CE-22584519F4D6}" destId="{B24EBBB9-ADE7-1C4A-9775-E989D41113A5}" srcOrd="0" destOrd="0" parTransId="{2088D347-7B31-B947-B989-FE08A22F7A31}" sibTransId="{732F2F4D-C534-6943-9EB3-81A58F97EF9B}"/>
    <dgm:cxn modelId="{09F95506-E1E1-124C-B7B8-160C4A78365A}" type="presOf" srcId="{B24EBBB9-ADE7-1C4A-9775-E989D41113A5}" destId="{755E187B-CD4E-9A4C-BC66-AE1A5981608C}" srcOrd="0" destOrd="0" presId="urn:microsoft.com/office/officeart/2009/3/layout/CircleRelationship"/>
    <dgm:cxn modelId="{61BCB39A-FDF6-FB47-8025-48AE267E24C0}" type="presOf" srcId="{D8EBB446-E7B8-5F40-B8CE-22584519F4D6}" destId="{EBCDF5C2-1460-8245-BB43-161B7E066277}" srcOrd="0" destOrd="0" presId="urn:microsoft.com/office/officeart/2009/3/layout/CircleRelationship"/>
    <dgm:cxn modelId="{B7F6F1A7-99D6-BE43-84B4-EB5A3150EB03}" type="presParOf" srcId="{EBCDF5C2-1460-8245-BB43-161B7E066277}" destId="{755E187B-CD4E-9A4C-BC66-AE1A5981608C}" srcOrd="0" destOrd="0" presId="urn:microsoft.com/office/officeart/2009/3/layout/CircleRelationship"/>
    <dgm:cxn modelId="{6A8CD050-5406-284D-934A-36BD11969D7C}" type="presParOf" srcId="{EBCDF5C2-1460-8245-BB43-161B7E066277}" destId="{BBB571C7-244D-ED42-AC76-D606D1489EC2}" srcOrd="1" destOrd="0" presId="urn:microsoft.com/office/officeart/2009/3/layout/CircleRelationship"/>
    <dgm:cxn modelId="{91EBD517-57F2-754C-8777-8CBC7F65E961}" type="presParOf" srcId="{EBCDF5C2-1460-8245-BB43-161B7E066277}" destId="{8CEB0E52-6ED4-D44A-9E7B-71EAB3537B07}" srcOrd="2" destOrd="0" presId="urn:microsoft.com/office/officeart/2009/3/layout/CircleRelationship"/>
    <dgm:cxn modelId="{5CED1660-FB73-774D-A723-960A8F3F5D00}" type="presParOf" srcId="{EBCDF5C2-1460-8245-BB43-161B7E066277}" destId="{0A800CB3-EECF-6B44-8F66-11CB59CCB006}" srcOrd="3" destOrd="0" presId="urn:microsoft.com/office/officeart/2009/3/layout/CircleRelationship"/>
    <dgm:cxn modelId="{8E6429F0-0C6F-EC4D-9D47-FDACD35A0802}" type="presParOf" srcId="{EBCDF5C2-1460-8245-BB43-161B7E066277}" destId="{8FC4AE95-7B53-9F4F-B5B3-A30C235D3540}" srcOrd="4" destOrd="0" presId="urn:microsoft.com/office/officeart/2009/3/layout/CircleRelationship"/>
    <dgm:cxn modelId="{AB422499-D0B5-5148-A494-C0E24274ACE6}" type="presParOf" srcId="{EBCDF5C2-1460-8245-BB43-161B7E066277}" destId="{0D8E3D26-7E83-8741-BE41-BC263BEFA0FC}" srcOrd="5" destOrd="0" presId="urn:microsoft.com/office/officeart/2009/3/layout/CircleRelationship"/>
    <dgm:cxn modelId="{B3136EA7-9424-604E-A9FC-9539CAFE449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97C980-28A0-5F46-B1A3-11C3E781A9E4}" type="presOf" srcId="{D8EBB446-E7B8-5F40-B8CE-22584519F4D6}" destId="{EBCDF5C2-1460-8245-BB43-161B7E066277}" srcOrd="0" destOrd="0" presId="urn:microsoft.com/office/officeart/2009/3/layout/CircleRelationship"/>
    <dgm:cxn modelId="{A928D467-0018-AA4C-9A82-DF47D5B074D8}"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5D8C4A61-C717-5E42-A443-4A3128183711}" type="presParOf" srcId="{EBCDF5C2-1460-8245-BB43-161B7E066277}" destId="{755E187B-CD4E-9A4C-BC66-AE1A5981608C}" srcOrd="0" destOrd="0" presId="urn:microsoft.com/office/officeart/2009/3/layout/CircleRelationship"/>
    <dgm:cxn modelId="{1994BC85-E711-F847-BCD5-CEA5494DC92C}" type="presParOf" srcId="{EBCDF5C2-1460-8245-BB43-161B7E066277}" destId="{BBB571C7-244D-ED42-AC76-D606D1489EC2}" srcOrd="1" destOrd="0" presId="urn:microsoft.com/office/officeart/2009/3/layout/CircleRelationship"/>
    <dgm:cxn modelId="{CCE64661-C175-A340-809E-416D7E04A5CB}" type="presParOf" srcId="{EBCDF5C2-1460-8245-BB43-161B7E066277}" destId="{8CEB0E52-6ED4-D44A-9E7B-71EAB3537B07}" srcOrd="2" destOrd="0" presId="urn:microsoft.com/office/officeart/2009/3/layout/CircleRelationship"/>
    <dgm:cxn modelId="{5A6F7DC6-9973-CC4A-A6E4-C39927444EDE}" type="presParOf" srcId="{EBCDF5C2-1460-8245-BB43-161B7E066277}" destId="{0A800CB3-EECF-6B44-8F66-11CB59CCB006}" srcOrd="3" destOrd="0" presId="urn:microsoft.com/office/officeart/2009/3/layout/CircleRelationship"/>
    <dgm:cxn modelId="{545D2F62-627E-3C46-8E65-396FD6D98113}" type="presParOf" srcId="{EBCDF5C2-1460-8245-BB43-161B7E066277}" destId="{8FC4AE95-7B53-9F4F-B5B3-A30C235D3540}" srcOrd="4" destOrd="0" presId="urn:microsoft.com/office/officeart/2009/3/layout/CircleRelationship"/>
    <dgm:cxn modelId="{3D76E729-B762-5049-A470-E35376C4D6B9}" type="presParOf" srcId="{EBCDF5C2-1460-8245-BB43-161B7E066277}" destId="{0D8E3D26-7E83-8741-BE41-BC263BEFA0FC}" srcOrd="5" destOrd="0" presId="urn:microsoft.com/office/officeart/2009/3/layout/CircleRelationship"/>
    <dgm:cxn modelId="{CD64570A-14D1-8546-AB5D-45B206C04EFF}"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18/09/2017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18/09/2017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53</a:t>
            </a:fld>
            <a:endParaRPr lang="fr-FR">
              <a:solidFill>
                <a:prstClr val="black"/>
              </a:solidFill>
              <a:latin typeface="Calibri"/>
            </a:endParaRPr>
          </a:p>
        </p:txBody>
      </p:sp>
    </p:spTree>
    <p:extLst>
      <p:ext uri="{BB962C8B-B14F-4D97-AF65-F5344CB8AC3E}">
        <p14:creationId xmlns:p14="http://schemas.microsoft.com/office/powerpoint/2010/main" val="556541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Oldie</a:t>
            </a:r>
            <a:r>
              <a:rPr lang="fr-FR" dirty="0" smtClean="0"/>
              <a:t> but </a:t>
            </a:r>
            <a:r>
              <a:rPr lang="fr-FR" dirty="0" err="1" smtClean="0"/>
              <a:t>goodie</a:t>
            </a:r>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2115355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12</a:t>
            </a:fld>
            <a:endParaRPr lang="fr-FR"/>
          </a:p>
        </p:txBody>
      </p:sp>
    </p:spTree>
    <p:extLst>
      <p:ext uri="{BB962C8B-B14F-4D97-AF65-F5344CB8AC3E}">
        <p14:creationId xmlns:p14="http://schemas.microsoft.com/office/powerpoint/2010/main" val="43064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13</a:t>
            </a:fld>
            <a:endParaRPr lang="fr-FR"/>
          </a:p>
        </p:txBody>
      </p:sp>
    </p:spTree>
    <p:extLst>
      <p:ext uri="{BB962C8B-B14F-4D97-AF65-F5344CB8AC3E}">
        <p14:creationId xmlns:p14="http://schemas.microsoft.com/office/powerpoint/2010/main" val="1724855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16</a:t>
            </a:fld>
            <a:endParaRPr lang="fr-FR"/>
          </a:p>
        </p:txBody>
      </p:sp>
    </p:spTree>
    <p:extLst>
      <p:ext uri="{BB962C8B-B14F-4D97-AF65-F5344CB8AC3E}">
        <p14:creationId xmlns:p14="http://schemas.microsoft.com/office/powerpoint/2010/main" val="1053109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20</a:t>
            </a:fld>
            <a:endParaRPr lang="fr-FR"/>
          </a:p>
        </p:txBody>
      </p:sp>
    </p:spTree>
    <p:extLst>
      <p:ext uri="{BB962C8B-B14F-4D97-AF65-F5344CB8AC3E}">
        <p14:creationId xmlns:p14="http://schemas.microsoft.com/office/powerpoint/2010/main" val="194271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29</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51</a:t>
            </a:fld>
            <a:endParaRPr lang="fr-FR">
              <a:solidFill>
                <a:prstClr val="black"/>
              </a:solidFill>
            </a:endParaRPr>
          </a:p>
        </p:txBody>
      </p:sp>
    </p:spTree>
    <p:extLst>
      <p:ext uri="{BB962C8B-B14F-4D97-AF65-F5344CB8AC3E}">
        <p14:creationId xmlns:p14="http://schemas.microsoft.com/office/powerpoint/2010/main" val="759898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52</a:t>
            </a:fld>
            <a:endParaRPr lang="fr-FR">
              <a:solidFill>
                <a:prstClr val="black"/>
              </a:solidFill>
              <a:latin typeface="Calibri"/>
            </a:endParaRPr>
          </a:p>
        </p:txBody>
      </p:sp>
    </p:spTree>
    <p:extLst>
      <p:ext uri="{BB962C8B-B14F-4D97-AF65-F5344CB8AC3E}">
        <p14:creationId xmlns:p14="http://schemas.microsoft.com/office/powerpoint/2010/main" val="1242421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E3D3-509D-4E4A-BB1A-9B82B780E445}" type="datetimeFigureOut">
              <a:rPr lang="en-US" smtClean="0">
                <a:solidFill>
                  <a:prstClr val="black">
                    <a:tint val="75000"/>
                  </a:prstClr>
                </a:solidFill>
                <a:latin typeface="Arial"/>
              </a:rPr>
              <a:pPr/>
              <a:t>9/18/17</a:t>
            </a:fld>
            <a:endParaRPr lang="en-US">
              <a:solidFill>
                <a:prstClr val="black">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9064036B-A200-45AA-875A-B4A248F986EF}"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3777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utre citation">
    <p:bg>
      <p:bgPr>
        <a:solidFill>
          <a:schemeClr val="accent1"/>
        </a:solidFill>
        <a:effectLst/>
      </p:bgPr>
    </p:bg>
    <p:spTree>
      <p:nvGrpSpPr>
        <p:cNvPr id="1" name=""/>
        <p:cNvGrpSpPr/>
        <p:nvPr/>
      </p:nvGrpSpPr>
      <p:grpSpPr>
        <a:xfrm>
          <a:off x="0" y="0"/>
          <a:ext cx="0" cy="0"/>
          <a:chOff x="0" y="0"/>
          <a:chExt cx="0" cy="0"/>
        </a:xfrm>
      </p:grpSpPr>
      <p:sp>
        <p:nvSpPr>
          <p:cNvPr id="132" name="Saisissez une citation ici."/>
          <p:cNvSpPr txBox="1">
            <a:spLocks noGrp="1"/>
          </p:cNvSpPr>
          <p:nvPr>
            <p:ph type="body" sz="quarter" idx="13"/>
          </p:nvPr>
        </p:nvSpPr>
        <p:spPr>
          <a:xfrm>
            <a:off x="4143375" y="1857375"/>
            <a:ext cx="4714875" cy="3347070"/>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Saisissez une citation ici.</a:t>
            </a:r>
          </a:p>
        </p:txBody>
      </p:sp>
      <p:sp>
        <p:nvSpPr>
          <p:cNvPr id="133" name="Image"/>
          <p:cNvSpPr>
            <a:spLocks noGrp="1"/>
          </p:cNvSpPr>
          <p:nvPr>
            <p:ph type="pic" idx="14"/>
          </p:nvPr>
        </p:nvSpPr>
        <p:spPr>
          <a:xfrm>
            <a:off x="0" y="0"/>
            <a:ext cx="3857625" cy="6858000"/>
          </a:xfrm>
          <a:prstGeom prst="rect">
            <a:avLst/>
          </a:prstGeom>
        </p:spPr>
        <p:txBody>
          <a:bodyPr lIns="91439" tIns="45719" rIns="91439" bIns="45719">
            <a:noAutofit/>
          </a:bodyPr>
          <a:lstStyle/>
          <a:p>
            <a:endParaRPr/>
          </a:p>
        </p:txBody>
      </p:sp>
      <p:sp>
        <p:nvSpPr>
          <p:cNvPr id="134" name="Gilles Alain"/>
          <p:cNvSpPr txBox="1">
            <a:spLocks noGrp="1"/>
          </p:cNvSpPr>
          <p:nvPr>
            <p:ph type="body" sz="quarter" idx="15"/>
          </p:nvPr>
        </p:nvSpPr>
        <p:spPr>
          <a:xfrm>
            <a:off x="4143375" y="5328504"/>
            <a:ext cx="4714875" cy="903965"/>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Gilles Alain</a:t>
            </a:r>
          </a:p>
        </p:txBody>
      </p:sp>
      <p:sp>
        <p:nvSpPr>
          <p:cNvPr id="135" name="Numéro de diapositive"/>
          <p:cNvSpPr txBox="1">
            <a:spLocks noGrp="1"/>
          </p:cNvSpPr>
          <p:nvPr>
            <p:ph type="sldNum" sz="quarter" idx="2"/>
          </p:nvPr>
        </p:nvSpPr>
        <p:spPr>
          <a:xfrm>
            <a:off x="8568719" y="303609"/>
            <a:ext cx="286099"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3007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theme" Target="../theme/theme5.xml"/><Relationship Id="rId17"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 id="2147486174" r:id="rId14"/>
    <p:sldLayoutId id="2147486175" r:id="rId1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34.jp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37.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39.jp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2.emf"/><Relationship Id="rId1" Type="http://schemas.openxmlformats.org/officeDocument/2006/relationships/slideLayout" Target="../slideLayouts/slideLayout48.xml"/><Relationship Id="rId2"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32.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4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32.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32.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51.gif"/></Relationships>
</file>

<file path=ppt/slides/_rels/slide24.xml.rels><?xml version="1.0" encoding="UTF-8" standalone="yes"?>
<Relationships xmlns="http://schemas.openxmlformats.org/package/2006/relationships"><Relationship Id="rId3" Type="http://schemas.openxmlformats.org/officeDocument/2006/relationships/hyperlink" Target="http://modeltransformation.net/tetrabox/" TargetMode="External"/><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52.tiff"/></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55.xml"/><Relationship Id="rId2"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54.jpe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8.xml"/><Relationship Id="rId2"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5.xml"/><Relationship Id="rId2" Type="http://schemas.openxmlformats.org/officeDocument/2006/relationships/image" Target="../media/image56.jpg"/></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4.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59.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38.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60.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61.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21.jpg"/><Relationship Id="rId1" Type="http://schemas.openxmlformats.org/officeDocument/2006/relationships/vmlDrawing" Target="../drawings/vmlDrawing1.vml"/><Relationship Id="rId2" Type="http://schemas.openxmlformats.org/officeDocument/2006/relationships/slideLayout" Target="../slideLayouts/slideLayout43.xml"/><Relationship Id="rId3" Type="http://schemas.openxmlformats.org/officeDocument/2006/relationships/notesSlide" Target="../notesSlides/notesSlide2.xml"/><Relationship Id="rId4" Type="http://schemas.openxmlformats.org/officeDocument/2006/relationships/image" Target="../media/image24.png"/><Relationship Id="rId5" Type="http://schemas.openxmlformats.org/officeDocument/2006/relationships/oleObject" Target="../embeddings/oleObject1.bin"/><Relationship Id="rId6" Type="http://schemas.openxmlformats.org/officeDocument/2006/relationships/image" Target="../media/image23.emf"/><Relationship Id="rId7" Type="http://schemas.openxmlformats.org/officeDocument/2006/relationships/image" Target="../media/image25.emf"/><Relationship Id="rId8" Type="http://schemas.openxmlformats.org/officeDocument/2006/relationships/image" Target="../media/image26.jpeg"/><Relationship Id="rId9" Type="http://schemas.openxmlformats.org/officeDocument/2006/relationships/image" Target="../media/image27.emf"/><Relationship Id="rId10" Type="http://schemas.openxmlformats.org/officeDocument/2006/relationships/image" Target="../media/image28.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62.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gemoc/concurrency" TargetMode="External"/><Relationship Id="rId4" Type="http://schemas.openxmlformats.org/officeDocument/2006/relationships/hyperlink" Target="https://github.com/gemoc/coordination" TargetMode="External"/><Relationship Id="rId5" Type="http://schemas.openxmlformats.org/officeDocument/2006/relationships/hyperlink" Target="https://github.com/gemoc/gemoc-studio" TargetMode="External"/><Relationship Id="rId6" Type="http://schemas.openxmlformats.org/officeDocument/2006/relationships/image" Target="../media/image39.jpg"/><Relationship Id="rId1" Type="http://schemas.openxmlformats.org/officeDocument/2006/relationships/slideLayout" Target="../slideLayouts/slideLayout43.xml"/><Relationship Id="rId2" Type="http://schemas.openxmlformats.org/officeDocument/2006/relationships/hyperlink" Target="https://github.com/SiriusLab/ModelDebugg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3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39.jp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30.jpeg"/></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hyperlink" Target="mailto:benoit.combemale@irit.fr" TargetMode="External"/><Relationship Id="rId5" Type="http://schemas.openxmlformats.org/officeDocument/2006/relationships/image" Target="../media/image65.tiff"/><Relationship Id="rId6" Type="http://schemas.openxmlformats.org/officeDocument/2006/relationships/image" Target="../media/image66.tiff"/><Relationship Id="rId1" Type="http://schemas.openxmlformats.org/officeDocument/2006/relationships/slideLayout" Target="../slideLayouts/slideLayout56.xml"/><Relationship Id="rId2" Type="http://schemas.openxmlformats.org/officeDocument/2006/relationships/image" Target="../media/image63.tiff"/></Relationships>
</file>

<file path=ppt/slides/_rels/slide51.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emf"/><Relationship Id="rId13"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jpeg"/><Relationship Id="rId8" Type="http://schemas.openxmlformats.org/officeDocument/2006/relationships/image" Target="../media/image72.png"/><Relationship Id="rId9" Type="http://schemas.openxmlformats.org/officeDocument/2006/relationships/image" Target="../media/image29.png"/><Relationship Id="rId10" Type="http://schemas.openxmlformats.org/officeDocument/2006/relationships/image" Target="../media/image73.png"/></Relationships>
</file>

<file path=ppt/slides/_rels/slide52.xml.rels><?xml version="1.0" encoding="UTF-8" standalone="yes"?>
<Relationships xmlns="http://schemas.openxmlformats.org/package/2006/relationships"><Relationship Id="rId11" Type="http://schemas.openxmlformats.org/officeDocument/2006/relationships/image" Target="../media/image79.png"/><Relationship Id="rId12" Type="http://schemas.openxmlformats.org/officeDocument/2006/relationships/image" Target="../media/image80.png"/><Relationship Id="rId13" Type="http://schemas.openxmlformats.org/officeDocument/2006/relationships/image" Target="../media/image81.png"/><Relationship Id="rId14" Type="http://schemas.openxmlformats.org/officeDocument/2006/relationships/image" Target="../media/image82.png"/><Relationship Id="rId15" Type="http://schemas.openxmlformats.org/officeDocument/2006/relationships/image" Target="../media/image83.png"/><Relationship Id="rId16" Type="http://schemas.openxmlformats.org/officeDocument/2006/relationships/image" Target="../media/image84.png"/><Relationship Id="rId17" Type="http://schemas.openxmlformats.org/officeDocument/2006/relationships/image" Target="../media/image85.png"/><Relationship Id="rId18" Type="http://schemas.openxmlformats.org/officeDocument/2006/relationships/image" Target="../media/image86.png"/><Relationship Id="rId19" Type="http://schemas.openxmlformats.org/officeDocument/2006/relationships/image" Target="../media/image87.png"/><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76.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77.png"/><Relationship Id="rId10" Type="http://schemas.openxmlformats.org/officeDocument/2006/relationships/image" Target="../media/image78.png"/></Relationships>
</file>

<file path=ppt/slides/_rels/slide53.xml.rels><?xml version="1.0" encoding="UTF-8" standalone="yes"?>
<Relationships xmlns="http://schemas.openxmlformats.org/package/2006/relationships"><Relationship Id="rId11" Type="http://schemas.openxmlformats.org/officeDocument/2006/relationships/image" Target="../media/image95.png"/><Relationship Id="rId12" Type="http://schemas.openxmlformats.org/officeDocument/2006/relationships/image" Target="../media/image96.png"/><Relationship Id="rId13" Type="http://schemas.openxmlformats.org/officeDocument/2006/relationships/image" Target="../media/image97.png"/><Relationship Id="rId14" Type="http://schemas.openxmlformats.org/officeDocument/2006/relationships/image" Target="../media/image98.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76.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100.jpg"/><Relationship Id="rId4" Type="http://schemas.openxmlformats.org/officeDocument/2006/relationships/image" Target="../media/image101.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0.jpg"/><Relationship Id="rId4" Type="http://schemas.openxmlformats.org/officeDocument/2006/relationships/image" Target="../media/image101.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10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645024"/>
            <a:ext cx="7486650" cy="2160240"/>
          </a:xfrm>
        </p:spPr>
        <p:txBody>
          <a:bodyPr/>
          <a:lstStyle/>
          <a:p>
            <a:r>
              <a:rPr lang="fr-FR" sz="2000" dirty="0"/>
              <a:t>Benoit </a:t>
            </a:r>
            <a:r>
              <a:rPr lang="fr-FR" sz="2000" dirty="0" err="1"/>
              <a:t>Combemale</a:t>
            </a:r>
            <a:r>
              <a:rPr lang="fr-FR" sz="2000" dirty="0"/>
              <a:t> </a:t>
            </a:r>
            <a:r>
              <a:rPr lang="fr-FR" sz="2000" dirty="0" smtClean="0"/>
              <a:t>(</a:t>
            </a:r>
            <a:r>
              <a:rPr lang="fr-FR" sz="2000" dirty="0" err="1" smtClean="0"/>
              <a:t>Univ</a:t>
            </a:r>
            <a:r>
              <a:rPr lang="fr-FR" sz="2000" dirty="0"/>
              <a:t>. </a:t>
            </a:r>
            <a:r>
              <a:rPr lang="fr-FR" sz="2000" dirty="0" smtClean="0"/>
              <a:t>Toulouse)</a:t>
            </a:r>
            <a:endParaRPr lang="fr-FR" sz="2000" dirty="0"/>
          </a:p>
          <a:p>
            <a:r>
              <a:rPr lang="fr-FR" sz="1600" i="1" dirty="0" smtClean="0"/>
              <a:t>http://</a:t>
            </a:r>
            <a:r>
              <a:rPr lang="fr-FR" sz="1600" i="1" dirty="0" err="1" smtClean="0"/>
              <a:t>www.combemale.fr</a:t>
            </a:r>
            <a:endParaRPr lang="fr-FR" sz="1600" i="1" dirty="0"/>
          </a:p>
          <a:p>
            <a:r>
              <a:rPr lang="fr-FR" sz="1600" i="1" dirty="0" err="1" smtClean="0"/>
              <a:t>benoit.combemale@irit.fr</a:t>
            </a:r>
            <a:endParaRPr lang="fr-FR" sz="1600" i="1" dirty="0"/>
          </a:p>
          <a:p>
            <a:r>
              <a:rPr lang="fr-FR" sz="1600" i="1" dirty="0"/>
              <a:t>@</a:t>
            </a:r>
            <a:r>
              <a:rPr lang="fr-FR" sz="1600" i="1" dirty="0" err="1" smtClean="0"/>
              <a:t>bcombemale</a:t>
            </a:r>
            <a:endParaRPr lang="fr-FR" sz="1600" i="1" dirty="0" smtClean="0"/>
          </a:p>
          <a:p>
            <a:endParaRPr lang="fr-FR" sz="1600" i="1" dirty="0"/>
          </a:p>
          <a:p>
            <a:r>
              <a:rPr lang="fr-FR" sz="2000" dirty="0"/>
              <a:t>Julien </a:t>
            </a:r>
            <a:r>
              <a:rPr lang="fr-FR" sz="2000" dirty="0" err="1" smtClean="0"/>
              <a:t>Deantoni</a:t>
            </a:r>
            <a:r>
              <a:rPr lang="fr-FR" sz="2000" dirty="0" smtClean="0"/>
              <a:t> (</a:t>
            </a:r>
            <a:r>
              <a:rPr lang="fr-FR" sz="2000" dirty="0" err="1"/>
              <a:t>Univ</a:t>
            </a:r>
            <a:r>
              <a:rPr lang="fr-FR" sz="2000" dirty="0"/>
              <a:t>. Nice-Sophia-Antipolis)</a:t>
            </a:r>
          </a:p>
          <a:p>
            <a:r>
              <a:rPr lang="fr-FR" sz="1600" i="1" dirty="0"/>
              <a:t>http://www.i3s.unice.fr/~</a:t>
            </a:r>
            <a:r>
              <a:rPr lang="fr-FR" sz="1600" i="1" dirty="0" err="1"/>
              <a:t>deantoni</a:t>
            </a:r>
            <a:r>
              <a:rPr lang="fr-FR" sz="1600" i="1" dirty="0" smtClean="0"/>
              <a:t>/</a:t>
            </a:r>
          </a:p>
          <a:p>
            <a:r>
              <a:rPr lang="fr-FR" sz="1600" i="1" dirty="0" err="1" smtClean="0"/>
              <a:t>julien.deantoni@polytech.unice.fr</a:t>
            </a:r>
            <a:r>
              <a:rPr lang="fr-FR" sz="1600" i="1" dirty="0" smtClean="0"/>
              <a:t>	</a:t>
            </a:r>
            <a:endParaRPr lang="fr-FR" sz="1600" i="1" dirty="0"/>
          </a:p>
        </p:txBody>
      </p:sp>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fr-FR" sz="5600" cap="small" dirty="0" err="1">
                <a:latin typeface="Abadi MT Condensed Extra Bold" charset="0"/>
                <a:ea typeface="Abadi MT Condensed Extra Bold" charset="0"/>
                <a:cs typeface="Abadi MT Condensed Extra Bold" charset="0"/>
              </a:rPr>
              <a:t>Language</a:t>
            </a:r>
            <a:r>
              <a:rPr lang="fr-FR" sz="5600" cap="small" dirty="0">
                <a:latin typeface="Abadi MT Condensed Extra Bold" charset="0"/>
                <a:ea typeface="Abadi MT Condensed Extra Bold" charset="0"/>
                <a:cs typeface="Abadi MT Condensed Extra Bold" charset="0"/>
              </a:rPr>
              <a:t> </a:t>
            </a:r>
            <a:r>
              <a:rPr lang="fr-FR" sz="5600" cap="small" dirty="0" smtClean="0">
                <a:latin typeface="Abadi MT Condensed Extra Bold" charset="0"/>
                <a:ea typeface="Abadi MT Condensed Extra Bold" charset="0"/>
                <a:cs typeface="Abadi MT Condensed Extra Bold" charset="0"/>
              </a:rPr>
              <a:t>Engineering </a:t>
            </a:r>
            <a:r>
              <a:rPr lang="fr-FR" sz="5600" cap="small" dirty="0" err="1" smtClean="0">
                <a:latin typeface="Abadi MT Condensed Extra Bold" charset="0"/>
                <a:ea typeface="Abadi MT Condensed Extra Bold" charset="0"/>
                <a:cs typeface="Abadi MT Condensed Extra Bold" charset="0"/>
              </a:rPr>
              <a:t>with</a:t>
            </a:r>
            <a:r>
              <a:rPr lang="fr-FR" sz="5600" cap="small" dirty="0" smtClean="0">
                <a:latin typeface="Abadi MT Condensed Extra Bold" charset="0"/>
                <a:ea typeface="Abadi MT Condensed Extra Bold" charset="0"/>
                <a:cs typeface="Abadi MT Condensed Extra Bold" charset="0"/>
              </a:rPr>
              <a:t> </a:t>
            </a:r>
          </a:p>
          <a:p>
            <a:r>
              <a:rPr lang="fr-FR" sz="5600" cap="small" dirty="0" smtClean="0">
                <a:latin typeface="Abadi MT Condensed Extra Bold" charset="0"/>
                <a:ea typeface="Abadi MT Condensed Extra Bold" charset="0"/>
                <a:cs typeface="Abadi MT Condensed Extra Bold" charset="0"/>
              </a:rPr>
              <a:t>The </a:t>
            </a:r>
            <a:r>
              <a:rPr lang="fr-FR" sz="5600" cap="small" dirty="0">
                <a:latin typeface="Abadi MT Condensed Extra Bold" charset="0"/>
                <a:ea typeface="Abadi MT Condensed Extra Bold" charset="0"/>
                <a:cs typeface="Abadi MT Condensed Extra Bold" charset="0"/>
              </a:rPr>
              <a:t>GEMOC Studio</a:t>
            </a:r>
          </a:p>
          <a:p>
            <a:r>
              <a:rPr lang="en-US" sz="1800" i="1" dirty="0" smtClean="0"/>
              <a:t>Tutorial @ MODELS 2017, September 18</a:t>
            </a:r>
            <a:r>
              <a:rPr lang="en-US" sz="1800" i="1" baseline="30000" dirty="0" smtClean="0"/>
              <a:t>th</a:t>
            </a:r>
            <a:r>
              <a:rPr lang="en-US" sz="1800" i="1" dirty="0" smtClean="0"/>
              <a:t>, 2017</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err="1" smtClean="0"/>
              <a:t>Research</a:t>
            </a:r>
            <a:r>
              <a:rPr lang="fr-FR" u="sng" dirty="0" smtClean="0"/>
              <a:t> Challenges</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10</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nchor="ct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buFont typeface="Arial" charset="0"/>
              <a:buChar char="•"/>
            </a:pPr>
            <a:r>
              <a:rPr lang="en-US" sz="2400" kern="0" dirty="0" smtClean="0">
                <a:solidFill>
                  <a:srgbClr val="808080"/>
                </a:solidFill>
                <a:latin typeface="Arial"/>
                <a:ea typeface="ＭＳ Ｐゴシック"/>
                <a:cs typeface="Arial"/>
              </a:rPr>
              <a:t>Modular language design and implementation</a:t>
            </a:r>
          </a:p>
          <a:p>
            <a:pPr>
              <a:buFont typeface="Arial" charset="0"/>
              <a:buChar char="•"/>
            </a:pPr>
            <a:r>
              <a:rPr lang="en-US" sz="2400" kern="0" dirty="0" smtClean="0">
                <a:solidFill>
                  <a:srgbClr val="808080"/>
                </a:solidFill>
                <a:latin typeface="Arial"/>
                <a:ea typeface="ＭＳ Ｐゴシック"/>
                <a:cs typeface="Arial"/>
              </a:rPr>
              <a:t>Language interfaces</a:t>
            </a:r>
          </a:p>
          <a:p>
            <a:pPr>
              <a:buFont typeface="Arial" charset="0"/>
              <a:buChar char="•"/>
            </a:pPr>
            <a:r>
              <a:rPr lang="en-US" sz="2400" kern="0" dirty="0" smtClean="0">
                <a:solidFill>
                  <a:srgbClr val="808080"/>
                </a:solidFill>
                <a:latin typeface="Arial"/>
                <a:ea typeface="ＭＳ Ｐゴシック"/>
                <a:cs typeface="Arial"/>
              </a:rPr>
              <a:t>Composition operators (for reuse/variability management, for coordination, </a:t>
            </a:r>
            <a:r>
              <a:rPr lang="mr-IN" sz="2400" kern="0" dirty="0" smtClean="0">
                <a:solidFill>
                  <a:srgbClr val="808080"/>
                </a:solidFill>
                <a:latin typeface="Arial"/>
                <a:ea typeface="ＭＳ Ｐゴシック"/>
                <a:cs typeface="Arial"/>
              </a:rPr>
              <a:t>…</a:t>
            </a:r>
            <a:r>
              <a:rPr lang="fr-FR" sz="2400" kern="0" dirty="0" smtClean="0">
                <a:solidFill>
                  <a:srgbClr val="808080"/>
                </a:solidFill>
                <a:latin typeface="Arial"/>
                <a:ea typeface="ＭＳ Ｐゴシック"/>
                <a:cs typeface="Arial"/>
              </a:rPr>
              <a:t>)</a:t>
            </a:r>
            <a:endParaRPr lang="en-US" sz="2400" kern="0" dirty="0" smtClean="0">
              <a:solidFill>
                <a:srgbClr val="808080"/>
              </a:solidFill>
              <a:latin typeface="Arial"/>
              <a:ea typeface="ＭＳ Ｐゴシック"/>
              <a:cs typeface="Arial"/>
            </a:endParaRPr>
          </a:p>
          <a:p>
            <a:pPr marL="0" indent="0"/>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30559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a:t>
            </a:r>
            <a:r>
              <a:rPr lang="fr-FR" u="sng" dirty="0" smtClean="0"/>
              <a:t>Eclipse </a:t>
            </a:r>
            <a:r>
              <a:rPr lang="fr-FR" u="sng" dirty="0" err="1" smtClean="0"/>
              <a:t>Research</a:t>
            </a:r>
            <a:r>
              <a:rPr lang="fr-FR" u="sng" dirty="0" smtClean="0"/>
              <a:t> </a:t>
            </a:r>
            <a:r>
              <a:rPr lang="fr-FR" u="sng" dirty="0"/>
              <a:t>Consortium</a:t>
            </a:r>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11</a:t>
            </a:fld>
            <a:endParaRPr lang="fr-FR"/>
          </a:p>
        </p:txBody>
      </p:sp>
      <p:sp>
        <p:nvSpPr>
          <p:cNvPr id="11" name="Espace réservé du contenu 2"/>
          <p:cNvSpPr txBox="1">
            <a:spLocks/>
          </p:cNvSpPr>
          <p:nvPr/>
        </p:nvSpPr>
        <p:spPr>
          <a:xfrm>
            <a:off x="467544" y="3573016"/>
            <a:ext cx="8352928" cy="2376264"/>
          </a:xfrm>
          <a:prstGeom prst="rect">
            <a:avLst/>
          </a:prstGeom>
        </p:spPr>
        <p:txBody>
          <a:bodyPr lIns="91425" tIns="45713" rIns="91425" bIns="45713">
            <a:normAutofit/>
          </a:bodyPr>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19045" lvl="1" indent="0">
              <a:buFont typeface="Arial" pitchFamily="34" charset="0"/>
              <a:buNone/>
            </a:pPr>
            <a:r>
              <a:rPr lang="en-US" b="1" kern="0" dirty="0" smtClean="0"/>
              <a:t>Sustain the GEMOC initiative as a research platform</a:t>
            </a:r>
            <a:endParaRPr lang="en-US" kern="0" dirty="0" smtClean="0"/>
          </a:p>
          <a:p>
            <a:pPr marL="1076212" lvl="2" indent="-342900">
              <a:buFont typeface="Arial" charset="0"/>
              <a:buChar char="•"/>
            </a:pPr>
            <a:r>
              <a:rPr lang="en-US" kern="0" dirty="0" smtClean="0"/>
              <a:t>Project commitment</a:t>
            </a:r>
          </a:p>
          <a:p>
            <a:pPr marL="1076212" lvl="2" indent="-342900">
              <a:buFont typeface="Arial" charset="0"/>
              <a:buChar char="•"/>
            </a:pPr>
            <a:r>
              <a:rPr lang="en-US" kern="0" dirty="0" smtClean="0"/>
              <a:t>Own budget for maintaining the studio and the dissemination</a:t>
            </a:r>
          </a:p>
          <a:p>
            <a:pPr marL="342900" indent="-342900">
              <a:buFont typeface="Arial" charset="0"/>
              <a:buChar char="•"/>
            </a:pPr>
            <a:endParaRPr lang="en-US" kern="0" dirty="0"/>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874" y="980728"/>
            <a:ext cx="4144268" cy="1962849"/>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7149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Studio</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15" name="Image 14"/>
          <p:cNvPicPr>
            <a:picLocks noChangeAspect="1"/>
          </p:cNvPicPr>
          <p:nvPr/>
        </p:nvPicPr>
        <p:blipFill>
          <a:blip r:embed="rId7"/>
          <a:stretch>
            <a:fillRect/>
          </a:stretch>
        </p:blipFill>
        <p:spPr>
          <a:xfrm>
            <a:off x="1462352" y="6525006"/>
            <a:ext cx="7150100" cy="304800"/>
          </a:xfrm>
          <a:prstGeom prst="rect">
            <a:avLst/>
          </a:prstGeom>
        </p:spPr>
      </p:pic>
      <p:sp>
        <p:nvSpPr>
          <p:cNvPr id="26" name="Rectangle 2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1523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Eclipse Project</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13</a:t>
            </a:fld>
            <a:endParaRPr lang="fr-FR">
              <a:solidFill>
                <a:srgbClr val="FFFFFF"/>
              </a:solidFill>
              <a:cs typeface="Arial"/>
            </a:endParaRPr>
          </a:p>
        </p:txBody>
      </p:sp>
      <p:sp>
        <p:nvSpPr>
          <p:cNvPr id="26" name="Rectangle à coins arrondis 25"/>
          <p:cNvSpPr/>
          <p:nvPr/>
        </p:nvSpPr>
        <p:spPr bwMode="auto">
          <a:xfrm>
            <a:off x="3328531" y="2996952"/>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
        <p:nvSpPr>
          <p:cNvPr id="27" name="Espace réservé du contenu 2"/>
          <p:cNvSpPr>
            <a:spLocks noGrp="1"/>
          </p:cNvSpPr>
          <p:nvPr>
            <p:ph idx="1"/>
          </p:nvPr>
        </p:nvSpPr>
        <p:spPr>
          <a:xfrm>
            <a:off x="467544" y="3573016"/>
            <a:ext cx="8352928" cy="2376264"/>
          </a:xfrm>
        </p:spPr>
        <p:txBody>
          <a:bodyPr>
            <a:normAutofit/>
          </a:bodyPr>
          <a:lstStyle/>
          <a:p>
            <a:pPr marL="19045" lvl="1" indent="0">
              <a:buNone/>
            </a:pPr>
            <a:r>
              <a:rPr lang="en-US" b="1" dirty="0" smtClean="0"/>
              <a:t>Sustain the </a:t>
            </a:r>
            <a:r>
              <a:rPr lang="en-US" b="1" dirty="0"/>
              <a:t>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foster relationships between academia and industry</a:t>
            </a:r>
          </a:p>
          <a:p>
            <a:pPr marL="1076212" lvl="2" indent="-342900">
              <a:buFont typeface="Arial" charset="0"/>
              <a:buChar char="•"/>
            </a:pPr>
            <a:r>
              <a:rPr lang="en-US" dirty="0" smtClean="0"/>
              <a:t>To help industrial transfer and innovation</a:t>
            </a:r>
          </a:p>
          <a:p>
            <a:pPr marL="342900" indent="-342900">
              <a:buFont typeface="Arial" charset="0"/>
              <a:buChar char="•"/>
            </a:pPr>
            <a:endParaRPr lang="en-US" dirty="0" smtClean="0"/>
          </a:p>
          <a:p>
            <a:pPr marL="342900" indent="-342900">
              <a:buFont typeface="Arial" charset="0"/>
              <a:buChar char="•"/>
            </a:pPr>
            <a:endParaRPr lang="en-US" dirty="0"/>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121" y="836712"/>
            <a:ext cx="4165111" cy="2258376"/>
          </a:xfrm>
          <a:prstGeom prst="rect">
            <a:avLst/>
          </a:prstGeom>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48260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14</a:t>
            </a:fld>
            <a:endParaRPr lang="fr-FR">
              <a:solidFill>
                <a:srgbClr val="FFFFFF"/>
              </a:solidFill>
              <a:cs typeface="Arial"/>
            </a:endParaRP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a:t>The </a:t>
            </a:r>
            <a:r>
              <a:rPr lang="fr-FR" dirty="0" smtClean="0"/>
              <a:t>GEMOC </a:t>
            </a:r>
            <a:r>
              <a:rPr lang="fr-FR" u="sng" dirty="0" smtClean="0"/>
              <a:t>Studio</a:t>
            </a:r>
            <a:r>
              <a:rPr lang="fr-FR" dirty="0" smtClean="0"/>
              <a:t>: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46280"/>
            <a:ext cx="8460432" cy="2388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827821"/>
            <a:ext cx="648072" cy="56309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3926600"/>
            <a:ext cx="8460432" cy="2166696"/>
          </a:xfrm>
          <a:prstGeom prst="rect">
            <a:avLst/>
          </a:prstGeom>
        </p:spPr>
      </p:pic>
      <p:pic>
        <p:nvPicPr>
          <p:cNvPr id="14" name="Image 13"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1" y="4581128"/>
            <a:ext cx="639096" cy="795099"/>
          </a:xfrm>
          <a:prstGeom prst="rect">
            <a:avLst/>
          </a:prstGeom>
        </p:spPr>
      </p:pic>
      <p:sp>
        <p:nvSpPr>
          <p:cNvPr id="15" name="Flèche vers le bas 14"/>
          <p:cNvSpPr/>
          <p:nvPr/>
        </p:nvSpPr>
        <p:spPr bwMode="auto">
          <a:xfrm>
            <a:off x="4475572" y="3250576"/>
            <a:ext cx="264864" cy="478616"/>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 name="Image 12"/>
          <p:cNvPicPr>
            <a:picLocks noChangeAspect="1"/>
          </p:cNvPicPr>
          <p:nvPr/>
        </p:nvPicPr>
        <p:blipFill>
          <a:blip r:embed="rId7"/>
          <a:stretch>
            <a:fillRect/>
          </a:stretch>
        </p:blipFill>
        <p:spPr>
          <a:xfrm>
            <a:off x="1462352" y="6525006"/>
            <a:ext cx="7150100" cy="304800"/>
          </a:xfrm>
          <a:prstGeom prst="rect">
            <a:avLst/>
          </a:prstGeom>
        </p:spPr>
      </p:pic>
      <p:sp>
        <p:nvSpPr>
          <p:cNvPr id="18" name="Rectangle 1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9" name="Imag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146747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15</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pic>
        <p:nvPicPr>
          <p:cNvPr id="10" name="Image 9"/>
          <p:cNvPicPr>
            <a:picLocks noChangeAspect="1"/>
          </p:cNvPicPr>
          <p:nvPr/>
        </p:nvPicPr>
        <p:blipFill>
          <a:blip r:embed="rId4"/>
          <a:stretch>
            <a:fillRect/>
          </a:stretch>
        </p:blipFill>
        <p:spPr>
          <a:xfrm>
            <a:off x="1462352" y="6525006"/>
            <a:ext cx="7150100" cy="304800"/>
          </a:xfrm>
          <a:prstGeom prst="rect">
            <a:avLst/>
          </a:prstGeom>
        </p:spPr>
      </p:pic>
    </p:spTree>
    <p:extLst>
      <p:ext uri="{BB962C8B-B14F-4D97-AF65-F5344CB8AC3E}">
        <p14:creationId xmlns:p14="http://schemas.microsoft.com/office/powerpoint/2010/main" val="522739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16</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869950" y="1200150"/>
            <a:ext cx="7404100" cy="4457700"/>
          </a:xfrm>
          <a:prstGeom prst="rect">
            <a:avLst/>
          </a:prstGeom>
        </p:spPr>
      </p:pic>
      <p:pic>
        <p:nvPicPr>
          <p:cNvPr id="7" name="Image 6"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7"/>
          <p:cNvPicPr>
            <a:picLocks noChangeAspect="1"/>
          </p:cNvPicPr>
          <p:nvPr/>
        </p:nvPicPr>
        <p:blipFill>
          <a:blip r:embed="rId5"/>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038714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17</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4822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smtClean="0"/>
              <a:t>Concurrency in </a:t>
            </a:r>
            <a:r>
              <a:rPr lang="en-US" dirty="0" err="1" smtClean="0"/>
              <a:t>xDSML</a:t>
            </a:r>
            <a:r>
              <a:rPr lang="en-US" dirty="0" smtClean="0"/>
              <a:t>: Limitations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18</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596595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Concurrency in </a:t>
            </a:r>
            <a:r>
              <a:rPr lang="en-US" dirty="0" err="1"/>
              <a:t>xDSML</a:t>
            </a:r>
            <a:r>
              <a:rPr lang="en-US" dirty="0"/>
              <a:t>: Approach</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19</a:t>
            </a:fld>
            <a:endParaRPr lang="fr-FR">
              <a:solidFill>
                <a:srgbClr val="FFFFFF"/>
              </a:solidFill>
              <a:cs typeface="Arial"/>
            </a:endParaRPr>
          </a:p>
        </p:txBody>
      </p:sp>
      <p:pic>
        <p:nvPicPr>
          <p:cNvPr id="3" name="Image 2"/>
          <p:cNvPicPr>
            <a:picLocks noChangeAspect="1"/>
          </p:cNvPicPr>
          <p:nvPr/>
        </p:nvPicPr>
        <p:blipFill>
          <a:blip r:embed="rId2"/>
          <a:stretch>
            <a:fillRect/>
          </a:stretch>
        </p:blipFill>
        <p:spPr>
          <a:xfrm>
            <a:off x="347608" y="2204864"/>
            <a:ext cx="8485575" cy="250505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918529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a:t>
            </a:r>
            <a:endParaRPr lang="en-US" dirty="0"/>
          </a:p>
        </p:txBody>
      </p:sp>
      <p:sp>
        <p:nvSpPr>
          <p:cNvPr id="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github.com/gemoc/MODELS2017Tutorial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dirty="0" smtClean="0">
                <a:solidFill>
                  <a:schemeClr val="tx1"/>
                </a:solidFill>
              </a:rPr>
              <a:t>README</a:t>
            </a:r>
          </a:p>
          <a:p>
            <a:pPr>
              <a:buFont typeface="Arial" charset="0"/>
              <a:buChar char="•"/>
            </a:pPr>
            <a:r>
              <a:rPr lang="en-US" sz="1600" dirty="0" smtClean="0">
                <a:solidFill>
                  <a:schemeClr val="tx1"/>
                </a:solidFill>
              </a:rPr>
              <a:t>/slides/tutorial-</a:t>
            </a:r>
            <a:r>
              <a:rPr lang="en-US" sz="1600" dirty="0" err="1" smtClean="0">
                <a:solidFill>
                  <a:schemeClr val="tx1"/>
                </a:solidFill>
              </a:rPr>
              <a:t>slides.pptx</a:t>
            </a:r>
            <a:endParaRPr lang="en-US" sz="1600" dirty="0" smtClean="0">
              <a:solidFill>
                <a:schemeClr val="tx1"/>
              </a:solidFill>
            </a:endParaRPr>
          </a:p>
          <a:p>
            <a:pPr>
              <a:buFont typeface="Arial" charset="0"/>
              <a:buChar char="•"/>
            </a:pPr>
            <a:r>
              <a:rPr lang="en-US" sz="1600" smtClean="0">
                <a:solidFill>
                  <a:schemeClr val="tx1"/>
                </a:solidFill>
              </a:rPr>
              <a:t>/code/* </a:t>
            </a:r>
            <a:r>
              <a:rPr lang="en-US" sz="1600" smtClean="0">
                <a:solidFill>
                  <a:schemeClr val="tx1"/>
                </a:solidFill>
                <a:sym typeface="Wingdings"/>
              </a:rPr>
              <a:t></a:t>
            </a:r>
            <a:endParaRPr lang="en-US" sz="1600" dirty="0">
              <a:solidFill>
                <a:schemeClr val="tx1"/>
              </a:solidFill>
            </a:endParaRP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1679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Weave </a:t>
            </a:r>
            <a:r>
              <a:rPr lang="en-US" dirty="0" smtClean="0"/>
              <a:t>Concurrency </a:t>
            </a:r>
            <a:r>
              <a:rPr lang="en-US" dirty="0"/>
              <a:t>Constraints Into Your DSL!</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20</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19050" y="928216"/>
            <a:ext cx="9105900" cy="4445000"/>
          </a:xfrm>
          <a:prstGeom prst="rect">
            <a:avLst/>
          </a:prstGeom>
        </p:spPr>
      </p:pic>
      <p:sp>
        <p:nvSpPr>
          <p:cNvPr id="6" name="ZoneTexte 5"/>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95000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12" name="Image 11"/>
          <p:cNvPicPr>
            <a:picLocks noChangeAspect="1"/>
          </p:cNvPicPr>
          <p:nvPr/>
        </p:nvPicPr>
        <p:blipFill>
          <a:blip r:embed="rId5"/>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8330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Variation Points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22</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pic>
        <p:nvPicPr>
          <p:cNvPr id="12" name="Image 11"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5"/>
          <a:stretch>
            <a:fillRect/>
          </a:stretch>
        </p:blipFill>
        <p:spPr>
          <a:xfrm>
            <a:off x="1462352" y="6525006"/>
            <a:ext cx="7150100" cy="304800"/>
          </a:xfrm>
          <a:prstGeom prst="rect">
            <a:avLst/>
          </a:prstGeom>
        </p:spPr>
      </p:pic>
      <p:sp>
        <p:nvSpPr>
          <p:cNvPr id="15" name="Rectangle 14"/>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03794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5073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8045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écran 2015-06-18 22.32.15.png"/>
          <p:cNvPicPr>
            <a:picLocks noChangeAspect="1"/>
          </p:cNvPicPr>
          <p:nvPr/>
        </p:nvPicPr>
        <p:blipFill rotWithShape="1">
          <a:blip r:embed="rId2">
            <a:extLst>
              <a:ext uri="{28A0092B-C50C-407E-A947-70E740481C1C}">
                <a14:useLocalDpi xmlns:a14="http://schemas.microsoft.com/office/drawing/2010/main" val="0"/>
              </a:ext>
            </a:extLst>
          </a:blip>
          <a:srcRect t="2401" b="2933"/>
          <a:stretch/>
        </p:blipFill>
        <p:spPr>
          <a:xfrm>
            <a:off x="179512" y="789307"/>
            <a:ext cx="8721081" cy="5159973"/>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3"/>
          <p:cNvSpPr>
            <a:spLocks noGrp="1"/>
          </p:cNvSpPr>
          <p:nvPr>
            <p:ph type="sldNum" sz="quarter" idx="4294967295"/>
          </p:nvPr>
        </p:nvSpPr>
        <p:spPr>
          <a:xfrm>
            <a:off x="8618538" y="6488113"/>
            <a:ext cx="525462" cy="273050"/>
          </a:xfrm>
          <a:prstGeom prst="rect">
            <a:avLst/>
          </a:prstGeom>
          <a:noFill/>
          <a:ln>
            <a:noFill/>
          </a:ln>
          <a:effectLst/>
        </p:spPr>
        <p:txBody>
          <a:bodyPr vert="horz" wrap="square" lIns="0" tIns="0" rIns="0" bIns="0" numCol="1" anchor="ctr" anchorCtr="0" compatLnSpc="1">
            <a:prstTxWarp prst="textNoShape">
              <a:avLst/>
            </a:prstTxWarp>
          </a:bodyPr>
          <a:lstStyle/>
          <a:p>
            <a:r>
              <a:rPr lang="fr-FR" dirty="0">
                <a:solidFill>
                  <a:srgbClr val="FFFFFF"/>
                </a:solidFill>
                <a:cs typeface="Arial"/>
              </a:rPr>
              <a:t>- </a:t>
            </a:r>
            <a:fld id="{CCD8A327-4A42-4F42-8894-A6F43B7F265B}" type="slidenum">
              <a:rPr lang="fr-FR">
                <a:solidFill>
                  <a:srgbClr val="FFFFFF"/>
                </a:solidFill>
                <a:cs typeface="Arial"/>
              </a:rPr>
              <a:pPr/>
              <a:t>25</a:t>
            </a:fld>
            <a:endParaRPr lang="fr-FR" dirty="0">
              <a:solidFill>
                <a:srgbClr val="FFFFFF"/>
              </a:solidFill>
              <a:cs typeface="Arial"/>
            </a:endParaRPr>
          </a:p>
        </p:txBody>
      </p:sp>
      <p:sp>
        <p:nvSpPr>
          <p:cNvPr id="9" name="ZoneTexte 8"/>
          <p:cNvSpPr txBox="1"/>
          <p:nvPr/>
        </p:nvSpPr>
        <p:spPr>
          <a:xfrm>
            <a:off x="2149964" y="5949280"/>
            <a:ext cx="4942316" cy="369332"/>
          </a:xfrm>
          <a:prstGeom prst="rect">
            <a:avLst/>
          </a:prstGeom>
          <a:noFill/>
        </p:spPr>
        <p:txBody>
          <a:bodyPr wrap="none" rtlCol="0">
            <a:spAutoFit/>
          </a:bodyPr>
          <a:lstStyle/>
          <a:p>
            <a:r>
              <a:rPr lang="fr-FR" b="1" dirty="0" err="1">
                <a:solidFill>
                  <a:srgbClr val="000000"/>
                </a:solidFill>
                <a:cs typeface="Arial"/>
              </a:rPr>
              <a:t>https</a:t>
            </a:r>
            <a:r>
              <a:rPr lang="fr-FR" b="1" dirty="0">
                <a:solidFill>
                  <a:srgbClr val="000000"/>
                </a:solidFill>
                <a:cs typeface="Arial"/>
              </a:rPr>
              <a:t>://</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farmingmodeling</a:t>
            </a:r>
            <a:endParaRPr lang="fr-FR" b="1" dirty="0">
              <a:solidFill>
                <a:srgbClr val="000000"/>
              </a:solidFill>
              <a:cs typeface="Arial"/>
            </a:endParaRPr>
          </a:p>
        </p:txBody>
      </p:sp>
      <p:pic>
        <p:nvPicPr>
          <p:cNvPr id="12" name="Image 11"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3"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Farming</a:t>
            </a:r>
            <a:r>
              <a:rPr lang="fr-FR" sz="6000" dirty="0" smtClean="0">
                <a:latin typeface="Yanone Kaffeesatz Bold"/>
                <a:cs typeface="Yanone Kaffeesatz Bold"/>
              </a:rPr>
              <a:t> System </a:t>
            </a:r>
            <a:r>
              <a:rPr lang="fr-FR" sz="6000" dirty="0" err="1" smtClean="0">
                <a:latin typeface="Yanone Kaffeesatz Bold"/>
                <a:cs typeface="Yanone Kaffeesatz Bold"/>
              </a:rPr>
              <a:t>Modeling</a:t>
            </a:r>
            <a:endParaRPr lang="fr-FR" sz="6000" dirty="0">
              <a:latin typeface="Yanone Kaffeesatz Bold"/>
              <a:cs typeface="Yanone Kaffeesatz Bold"/>
            </a:endParaRPr>
          </a:p>
        </p:txBody>
      </p:sp>
      <p:pic>
        <p:nvPicPr>
          <p:cNvPr id="11" name="Image 10"/>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5129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26</a:t>
            </a:fld>
            <a:endParaRPr lang="fr-FR">
              <a:solidFill>
                <a:srgbClr val="FFFFFF"/>
              </a:solidFill>
              <a:cs typeface="Aria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27</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28</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pic>
        <p:nvPicPr>
          <p:cNvPr id="5" name="Image 4"/>
          <p:cNvPicPr>
            <a:picLocks noChangeAspect="1"/>
          </p:cNvPicPr>
          <p:nvPr/>
        </p:nvPicPr>
        <p:blipFill>
          <a:blip r:embed="rId3"/>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29</a:t>
            </a:fld>
            <a:endParaRPr lang="en-US" dirty="0"/>
          </a:p>
        </p:txBody>
      </p:sp>
      <p:sp>
        <p:nvSpPr>
          <p:cNvPr id="5" name="Espace réservé du contenu 4"/>
          <p:cNvSpPr>
            <a:spLocks noGrp="1"/>
          </p:cNvSpPr>
          <p:nvPr>
            <p:ph idx="1"/>
          </p:nvPr>
        </p:nvSpPr>
        <p:spPr>
          <a:xfrm>
            <a:off x="467544" y="1196751"/>
            <a:ext cx="867645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execution engine,</a:t>
            </a:r>
          </a:p>
          <a:p>
            <a:pPr marL="1076212" lvl="2" indent="-342900">
              <a:buFont typeface="Arial" charset="0"/>
              <a:buChar char="•"/>
            </a:pPr>
            <a:r>
              <a:rPr lang="en-US" dirty="0" smtClean="0"/>
              <a:t>A concurrency constraint solver, </a:t>
            </a:r>
          </a:p>
          <a:p>
            <a:pPr marL="1076212" lvl="2" indent="-342900">
              <a:buFont typeface="Arial" charset="0"/>
              <a:buChar char="•"/>
            </a:pPr>
            <a:r>
              <a:rPr lang="en-US" dirty="0"/>
              <a:t>a</a:t>
            </a:r>
            <a:r>
              <a:rPr lang="en-US" dirty="0" smtClean="0"/>
              <a:t> graphical model animator,</a:t>
            </a:r>
          </a:p>
          <a:p>
            <a:pPr marL="1076212" lvl="2" indent="-342900">
              <a:buFont typeface="Arial" charset="0"/>
              <a:buChar char="•"/>
            </a:pPr>
            <a:r>
              <a:rPr lang="en-US" dirty="0"/>
              <a:t>a</a:t>
            </a:r>
            <a:r>
              <a:rPr lang="en-US" dirty="0" smtClean="0"/>
              <a:t>n 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p>
        </p:txBody>
      </p:sp>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pic>
        <p:nvPicPr>
          <p:cNvPr id="9" name="Image 8"/>
          <p:cNvPicPr>
            <a:picLocks noChangeAspect="1"/>
          </p:cNvPicPr>
          <p:nvPr/>
        </p:nvPicPr>
        <p:blipFill>
          <a:blip r:embed="rId2"/>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30</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2*30 min introduction / conclusion to SLE and GEMOC and 2*1h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editor/animator in 120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your can directly access to clear workspaces at the different stages of the languages under development. Please look out for the following symbol:      on the tutorial website </a:t>
            </a:r>
            <a:r>
              <a:rPr lang="en-US" sz="1800" u="sng" dirty="0">
                <a:solidFill>
                  <a:schemeClr val="bg2"/>
                </a:solidFill>
              </a:rPr>
              <a:t>https://</a:t>
            </a:r>
            <a:r>
              <a:rPr lang="en-US" sz="1800" u="sng" dirty="0" err="1" smtClean="0">
                <a:solidFill>
                  <a:schemeClr val="bg2"/>
                </a:solidFill>
              </a:rPr>
              <a:t>github.com</a:t>
            </a:r>
            <a:r>
              <a:rPr lang="en-US" sz="1800" u="sng" dirty="0" smtClean="0">
                <a:solidFill>
                  <a:schemeClr val="bg2"/>
                </a:solidFill>
              </a:rPr>
              <a:t>/</a:t>
            </a:r>
            <a:r>
              <a:rPr lang="en-US" sz="1800" u="sng" dirty="0" err="1" smtClean="0">
                <a:solidFill>
                  <a:schemeClr val="bg2"/>
                </a:solidFill>
              </a:rPr>
              <a:t>gemoc</a:t>
            </a:r>
            <a:r>
              <a:rPr lang="en-US" sz="1800" u="sng" dirty="0" smtClean="0">
                <a:solidFill>
                  <a:schemeClr val="bg2"/>
                </a:solidFill>
              </a:rPr>
              <a:t>/MODELS2017Tutorial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38" y="4509120"/>
            <a:ext cx="444500" cy="34290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32</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8237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33</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46351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472874" cy="5184576"/>
          </a:xfrm>
        </p:spPr>
        <p:txBody>
          <a:bodyPr numCol="1"/>
          <a:lstStyle/>
          <a:p>
            <a:pPr marL="342900" indent="-342900">
              <a:buFont typeface="Arial" panose="020B0604020202020204" pitchFamily="34" charset="0"/>
              <a:buChar char="•"/>
            </a:pPr>
            <a:r>
              <a:rPr lang="en-US" sz="1800" dirty="0" smtClean="0"/>
              <a:t>Teaser: </a:t>
            </a:r>
            <a:r>
              <a:rPr lang="en-US" sz="1800" dirty="0" err="1"/>
              <a:t>x</a:t>
            </a:r>
            <a:r>
              <a:rPr lang="en-US" sz="1800" dirty="0" err="1" smtClean="0"/>
              <a:t>FSM</a:t>
            </a:r>
            <a:r>
              <a:rPr lang="en-US" sz="1800" dirty="0" smtClean="0"/>
              <a:t> Example  </a:t>
            </a:r>
          </a:p>
          <a:p>
            <a:pPr marL="342900" indent="-342900">
              <a:buFont typeface="Arial" panose="020B0604020202020204" pitchFamily="34" charset="0"/>
              <a:buChar char="•"/>
            </a:pPr>
            <a:r>
              <a:rPr lang="en-US" sz="1800" dirty="0" smtClean="0"/>
              <a:t>Abstract syntax: </a:t>
            </a:r>
            <a:r>
              <a:rPr lang="en-US" sz="1800" dirty="0" err="1" smtClean="0"/>
              <a:t>Ecore</a:t>
            </a:r>
            <a:endParaRPr lang="en-US" sz="1800" dirty="0" smtClean="0"/>
          </a:p>
          <a:p>
            <a:pPr marL="342900" indent="-342900">
              <a:buFont typeface="Arial" panose="020B0604020202020204" pitchFamily="34" charset="0"/>
              <a:buChar char="•"/>
            </a:pPr>
            <a:r>
              <a:rPr lang="en-US" sz="1800" dirty="0" smtClean="0"/>
              <a:t>Graphical concrete syntax: Sirius</a:t>
            </a:r>
          </a:p>
          <a:p>
            <a:pPr marL="342900" indent="-342900">
              <a:buFont typeface="Arial" panose="020B0604020202020204" pitchFamily="34" charset="0"/>
              <a:buChar char="•"/>
            </a:pPr>
            <a:r>
              <a:rPr lang="en-US" sz="1800" dirty="0" smtClean="0"/>
              <a:t>Execution semantics: </a:t>
            </a:r>
            <a:r>
              <a:rPr lang="en-US" sz="1800" dirty="0" err="1" smtClean="0"/>
              <a:t>Kermeta</a:t>
            </a:r>
            <a:r>
              <a:rPr lang="en-US" sz="1800" dirty="0" smtClean="0"/>
              <a:t>/</a:t>
            </a:r>
            <a:r>
              <a:rPr lang="en-US" sz="1800" dirty="0" err="1" smtClean="0"/>
              <a:t>MoCCML</a:t>
            </a: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0" indent="0"/>
            <a:r>
              <a:rPr lang="en-US" sz="1800" dirty="0" smtClean="0"/>
              <a:t>2 parts:</a:t>
            </a:r>
          </a:p>
          <a:p>
            <a:pPr marL="285750" indent="-285750">
              <a:buFont typeface="Arial" charset="0"/>
              <a:buChar char="•"/>
            </a:pPr>
            <a:r>
              <a:rPr lang="en-US" sz="1800" dirty="0"/>
              <a:t>Breathe Life Into Your Designer</a:t>
            </a:r>
            <a:r>
              <a:rPr lang="en-US" sz="1800" dirty="0" smtClean="0"/>
              <a:t>!</a:t>
            </a:r>
          </a:p>
          <a:p>
            <a:pPr marL="285750" indent="-285750">
              <a:buFont typeface="Arial" charset="0"/>
              <a:buChar char="•"/>
            </a:pPr>
            <a:r>
              <a:rPr lang="en-US" sz="1800" dirty="0"/>
              <a:t>Weave Concurrency Constraints Into Your DSL!</a:t>
            </a:r>
          </a:p>
        </p:txBody>
      </p:sp>
      <p:grpSp>
        <p:nvGrpSpPr>
          <p:cNvPr id="12" name="Groupe 11"/>
          <p:cNvGrpSpPr/>
          <p:nvPr/>
        </p:nvGrpSpPr>
        <p:grpSpPr>
          <a:xfrm>
            <a:off x="5988159" y="836712"/>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35</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146500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outline (see README)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36</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0" indent="0"/>
            <a:r>
              <a:rPr lang="en-US" sz="1800" b="1" dirty="0" smtClean="0"/>
              <a:t>2.1. Overview the language example provided for the tutorial</a:t>
            </a:r>
          </a:p>
          <a:p>
            <a:pPr marL="0" indent="0"/>
            <a:r>
              <a:rPr lang="en-US" sz="1800" b="1" dirty="0" smtClean="0"/>
              <a:t>2.2. Playing with the modeling workbench</a:t>
            </a:r>
          </a:p>
          <a:p>
            <a:pPr marL="0" indent="0"/>
            <a:r>
              <a:rPr lang="en-US" sz="1800" b="1" dirty="0" smtClean="0"/>
              <a:t>2.3. Complementing the execution semantics</a:t>
            </a:r>
          </a:p>
          <a:p>
            <a:pPr marL="0" indent="0"/>
            <a:r>
              <a:rPr lang="en-US" sz="1800" b="1" dirty="0" smtClean="0"/>
              <a:t>2.4. Deploying the modeling workbench and playing with the example model</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022245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Clone the </a:t>
            </a:r>
            <a:r>
              <a:rPr lang="en-US" sz="1800" b="1" dirty="0" err="1" smtClean="0"/>
              <a:t>Github</a:t>
            </a:r>
            <a:r>
              <a:rPr lang="en-US" sz="1800" b="1" dirty="0" smtClean="0"/>
              <a:t> repo of the tutorial</a:t>
            </a:r>
          </a:p>
          <a:p>
            <a:pPr marL="342900" indent="-342900">
              <a:buFont typeface="+mj-lt"/>
              <a:buAutoNum type="arabicPeriod"/>
            </a:pPr>
            <a:r>
              <a:rPr lang="en-US" sz="1800" b="1" dirty="0" smtClean="0"/>
              <a:t>Start the GEMOC Studio on a fresh workspace</a:t>
            </a:r>
          </a:p>
          <a:p>
            <a:pPr marL="342900" indent="-342900">
              <a:buFont typeface="+mj-lt"/>
              <a:buAutoNum type="arabicPeriod"/>
            </a:pPr>
            <a:r>
              <a:rPr lang="en-US" sz="1800" b="1" dirty="0" smtClean="0"/>
              <a:t>Import in your workspace the projects from /code/</a:t>
            </a:r>
            <a:r>
              <a:rPr lang="en-US" sz="1800" b="1" dirty="0" err="1" smtClean="0"/>
              <a:t>languagewb</a:t>
            </a:r>
            <a:r>
              <a:rPr lang="en-US" sz="1800" b="1" dirty="0" smtClean="0"/>
              <a:t>/*</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164" y="2709089"/>
            <a:ext cx="6490182" cy="3456384"/>
          </a:xfrm>
          <a:prstGeom prst="rect">
            <a:avLst/>
          </a:prstGeom>
        </p:spPr>
      </p:pic>
    </p:spTree>
    <p:extLst>
      <p:ext uri="{BB962C8B-B14F-4D97-AF65-F5344CB8AC3E}">
        <p14:creationId xmlns:p14="http://schemas.microsoft.com/office/powerpoint/2010/main" val="10991438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38</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startAt="4"/>
            </a:pPr>
            <a:r>
              <a:rPr lang="en-US" sz="1800" b="1" dirty="0"/>
              <a:t>Generate the structural </a:t>
            </a:r>
            <a:r>
              <a:rPr lang="en-US" sz="1800" b="1" dirty="0" smtClean="0"/>
              <a:t>interface of your </a:t>
            </a:r>
            <a:r>
              <a:rPr lang="en-US" sz="1800" b="1" dirty="0"/>
              <a:t>language </a:t>
            </a:r>
            <a:endParaRPr lang="en-US" sz="1800" b="1" dirty="0" smtClean="0"/>
          </a:p>
          <a:p>
            <a:pPr marL="1076212" lvl="2" indent="-342900">
              <a:buFont typeface="Arial" charset="0"/>
              <a:buChar char="•"/>
            </a:pPr>
            <a:r>
              <a:rPr lang="en-US" sz="1600" b="1" dirty="0" err="1" smtClean="0"/>
              <a:t>Melange</a:t>
            </a:r>
            <a:r>
              <a:rPr lang="en-US" sz="1600" b="1" dirty="0" smtClean="0"/>
              <a:t> file -&gt; </a:t>
            </a:r>
            <a:r>
              <a:rPr lang="en-US" sz="1600" b="1" dirty="0" err="1" smtClean="0"/>
              <a:t>Melange</a:t>
            </a:r>
            <a:r>
              <a:rPr lang="en-US" sz="1600" b="1" dirty="0" smtClean="0"/>
              <a:t> -&gt; Generate All</a:t>
            </a:r>
          </a:p>
          <a:p>
            <a:pPr marL="342900" indent="-342900">
              <a:buFont typeface="+mj-lt"/>
              <a:buAutoNum type="arabicPeriod" startAt="4"/>
            </a:pPr>
            <a:r>
              <a:rPr lang="en-US" sz="1800" b="1" dirty="0" smtClean="0"/>
              <a:t>Generate </a:t>
            </a:r>
            <a:r>
              <a:rPr lang="en-US" sz="1800" b="1" dirty="0"/>
              <a:t>the domain-specific trace </a:t>
            </a:r>
            <a:r>
              <a:rPr lang="en-US" sz="1800" b="1" dirty="0" smtClean="0"/>
              <a:t>backend</a:t>
            </a:r>
          </a:p>
          <a:p>
            <a:pPr marL="1076212" lvl="2" indent="-342900">
              <a:buFont typeface="Arial" charset="0"/>
              <a:buChar char="•"/>
            </a:pPr>
            <a:r>
              <a:rPr lang="en-US" sz="1600" b="1" dirty="0" err="1"/>
              <a:t>Melange</a:t>
            </a:r>
            <a:r>
              <a:rPr lang="en-US" sz="1600" b="1" dirty="0"/>
              <a:t> file -&gt; GEMOC Language -&gt; Generate Multidimensional Trace </a:t>
            </a:r>
            <a:r>
              <a:rPr lang="en-US" sz="1600" b="1" dirty="0" err="1"/>
              <a:t>Addon</a:t>
            </a:r>
            <a:r>
              <a:rPr lang="en-US" sz="1600" b="1" dirty="0"/>
              <a:t> project for language</a:t>
            </a:r>
            <a:endParaRPr lang="en-US" sz="1600" b="1" dirty="0" smtClean="0"/>
          </a:p>
          <a:p>
            <a:pPr marL="342900" indent="-342900">
              <a:buFont typeface="+mj-lt"/>
              <a:buAutoNum type="arabicPeriod" startAt="4"/>
            </a:pPr>
            <a:r>
              <a:rPr lang="en-US" sz="1800" b="1" dirty="0" smtClean="0"/>
              <a:t>Generate the EMF edition layer</a:t>
            </a:r>
          </a:p>
          <a:p>
            <a:pPr marL="1076212" lvl="2" indent="-342900">
              <a:buFont typeface="Arial" charset="0"/>
              <a:buChar char="•"/>
            </a:pPr>
            <a:r>
              <a:rPr lang="en-US" sz="1600" b="1" dirty="0" smtClean="0"/>
              <a:t>Open org.gemoc.models17.fsm.xfsm/model/</a:t>
            </a:r>
            <a:r>
              <a:rPr lang="en-US" sz="1600" b="1" dirty="0" err="1" smtClean="0"/>
              <a:t>Model.genmodel</a:t>
            </a:r>
            <a:endParaRPr lang="en-US" sz="1600" b="1" dirty="0" smtClean="0"/>
          </a:p>
          <a:p>
            <a:pPr marL="1076212" lvl="2" indent="-342900">
              <a:buFont typeface="Arial" charset="0"/>
              <a:buChar char="•"/>
            </a:pPr>
            <a:r>
              <a:rPr lang="en-US" sz="1600" b="1" dirty="0" smtClean="0"/>
              <a:t>Right </a:t>
            </a:r>
            <a:r>
              <a:rPr lang="en-US" sz="1600" b="1" dirty="0" err="1"/>
              <a:t>clic</a:t>
            </a:r>
            <a:r>
              <a:rPr lang="en-US" sz="1600" b="1" dirty="0"/>
              <a:t> on the root -&gt; Generate All</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b="38885"/>
          <a:stretch/>
        </p:blipFill>
        <p:spPr>
          <a:xfrm>
            <a:off x="3131840" y="4314043"/>
            <a:ext cx="2643807" cy="19952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70967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smtClean="0"/>
              <a:t>2.2. </a:t>
            </a:r>
            <a:r>
              <a:rPr lang="en-US" sz="2000" dirty="0"/>
              <a:t>Playing with the modeling workbench</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39</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Launch a new Eclipse instance </a:t>
            </a:r>
            <a:r>
              <a:rPr lang="en-US" sz="1400" b="1" dirty="0" smtClean="0"/>
              <a:t>(use the launch </a:t>
            </a:r>
            <a:r>
              <a:rPr lang="en-US" sz="1400" b="1" dirty="0" err="1" smtClean="0"/>
              <a:t>config</a:t>
            </a:r>
            <a:r>
              <a:rPr lang="en-US" sz="1400" b="1" dirty="0"/>
              <a:t> </a:t>
            </a:r>
            <a:r>
              <a:rPr lang="en-US" sz="1400" b="1" i="1" dirty="0" err="1" smtClean="0"/>
              <a:t>modelsTutorialModelingWB</a:t>
            </a:r>
            <a:r>
              <a:rPr lang="en-US" sz="1400" b="1" dirty="0" smtClean="0"/>
              <a:t>)</a:t>
            </a:r>
          </a:p>
          <a:p>
            <a:pPr marL="342900" indent="-342900">
              <a:buFont typeface="+mj-lt"/>
              <a:buAutoNum type="arabicPeriod"/>
            </a:pPr>
            <a:r>
              <a:rPr lang="en-US" sz="1800" b="1" dirty="0" smtClean="0"/>
              <a:t>Import the model </a:t>
            </a:r>
            <a:r>
              <a:rPr lang="en-US" sz="1800" b="1" dirty="0"/>
              <a:t>example </a:t>
            </a:r>
            <a:r>
              <a:rPr lang="en-US" sz="1400" b="1" dirty="0"/>
              <a:t>(project code/</a:t>
            </a:r>
            <a:r>
              <a:rPr lang="en-US" sz="1400" b="1" dirty="0" err="1"/>
              <a:t>modelingwb</a:t>
            </a:r>
            <a:r>
              <a:rPr lang="en-US" sz="1400" b="1" dirty="0"/>
              <a:t>/ </a:t>
            </a:r>
            <a:r>
              <a:rPr lang="en-US" sz="1400" b="1" dirty="0" smtClean="0"/>
              <a:t>org.gemoc.models17.example)</a:t>
            </a:r>
          </a:p>
          <a:p>
            <a:pPr marL="342900" indent="-342900">
              <a:buFont typeface="+mj-lt"/>
              <a:buAutoNum type="arabicPeriod"/>
            </a:pPr>
            <a:r>
              <a:rPr lang="en-US" sz="1800" b="1" dirty="0" smtClean="0"/>
              <a:t>Open the </a:t>
            </a:r>
            <a:r>
              <a:rPr lang="en-US" sz="1800" b="1" dirty="0" err="1" smtClean="0"/>
              <a:t>testModels.aird</a:t>
            </a:r>
            <a:r>
              <a:rPr lang="en-US" sz="1800" b="1" dirty="0" smtClean="0"/>
              <a:t>, and then the diagram </a:t>
            </a:r>
            <a:r>
              <a:rPr lang="en-US" sz="1400" b="1" dirty="0" smtClean="0"/>
              <a:t>(</a:t>
            </a:r>
            <a:r>
              <a:rPr lang="en-US" sz="1400" b="1" dirty="0" err="1" smtClean="0"/>
              <a:t>systemDiagram</a:t>
            </a:r>
            <a:r>
              <a:rPr lang="en-US" sz="1400" b="1" dirty="0" smtClean="0"/>
              <a:t>)</a:t>
            </a:r>
          </a:p>
          <a:p>
            <a:pPr marL="342900" indent="-342900">
              <a:buFont typeface="+mj-lt"/>
              <a:buAutoNum type="arabicPeriod"/>
            </a:pPr>
            <a:r>
              <a:rPr lang="en-US" sz="1800" b="1" dirty="0" smtClean="0"/>
              <a:t>Start the launch configuration in debug mode</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968" y="3124454"/>
            <a:ext cx="5220072" cy="3184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65311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Model-</a:t>
            </a:r>
            <a:r>
              <a:rPr lang="fr-FR" dirty="0" err="1" smtClean="0"/>
              <a:t>Driven</a:t>
            </a:r>
            <a:r>
              <a:rPr lang="fr-FR" dirty="0" smtClean="0"/>
              <a:t> Engineering (MDE)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4</a:t>
            </a:fld>
            <a:endParaRPr lang="fr-FR">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4437112"/>
            <a:ext cx="8568952" cy="864096"/>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nSpc>
                <a:spcPct val="100000"/>
              </a:lnSpc>
            </a:pPr>
            <a:r>
              <a:rPr i="1" dirty="0">
                <a:solidFill>
                  <a:srgbClr val="000000"/>
                </a:solidFill>
                <a:latin typeface="Arial" charset="0"/>
                <a:ea typeface="ＭＳ Ｐゴシック" charset="-128"/>
                <a:cs typeface="Arial"/>
              </a:rPr>
              <a:t>"Perhaps surprisingly, the majority of MDE examples in our study followed domain-specific modeling </a:t>
            </a:r>
            <a:r>
              <a:rPr i="1" dirty="0" smtClean="0">
                <a:solidFill>
                  <a:srgbClr val="000000"/>
                </a:solidFill>
                <a:latin typeface="Arial" charset="0"/>
                <a:ea typeface="ＭＳ Ｐゴシック" charset="-128"/>
                <a:cs typeface="Arial"/>
              </a:rPr>
              <a:t>paradigms</a:t>
            </a:r>
            <a:r>
              <a:rPr lang="fr-FR" i="1" dirty="0">
                <a:solidFill>
                  <a:srgbClr val="000000"/>
                </a:solidFill>
                <a:latin typeface="Arial" charset="0"/>
                <a:ea typeface="ＭＳ Ｐゴシック" charset="-128"/>
                <a:cs typeface="Arial"/>
              </a:rPr>
              <a:t>"</a:t>
            </a:r>
            <a:endParaRPr i="1" dirty="0">
              <a:solidFill>
                <a:srgbClr val="000000"/>
              </a:solidFill>
              <a:latin typeface="Arial" charset="0"/>
              <a:ea typeface="ＭＳ Ｐゴシック" charset="-128"/>
              <a:cs typeface="Arial"/>
            </a:endParaRPr>
          </a:p>
        </p:txBody>
      </p:sp>
      <p:sp>
        <p:nvSpPr>
          <p:cNvPr id="88" name="AutoShape 77"/>
          <p:cNvSpPr>
            <a:spLocks noChangeArrowheads="1"/>
          </p:cNvSpPr>
          <p:nvPr/>
        </p:nvSpPr>
        <p:spPr bwMode="auto">
          <a:xfrm rot="16200000" flipH="1">
            <a:off x="6863822" y="3054112"/>
            <a:ext cx="1035808" cy="10080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7635 h 21600"/>
              <a:gd name="T20" fmla="*/ 1658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067" y="0"/>
                </a:moveTo>
                <a:lnTo>
                  <a:pt x="8533" y="7171"/>
                </a:lnTo>
                <a:lnTo>
                  <a:pt x="13544" y="7171"/>
                </a:lnTo>
                <a:lnTo>
                  <a:pt x="13544" y="17635"/>
                </a:lnTo>
                <a:lnTo>
                  <a:pt x="0" y="17635"/>
                </a:lnTo>
                <a:lnTo>
                  <a:pt x="0" y="21600"/>
                </a:lnTo>
                <a:lnTo>
                  <a:pt x="16589" y="21600"/>
                </a:lnTo>
                <a:lnTo>
                  <a:pt x="16589" y="7171"/>
                </a:lnTo>
                <a:lnTo>
                  <a:pt x="21600" y="7171"/>
                </a:lnTo>
                <a:close/>
              </a:path>
            </a:pathLst>
          </a:cu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89" name="Picture 5" descr="figure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69" y="1521586"/>
            <a:ext cx="718106" cy="682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0" name="Text Box 6"/>
          <p:cNvSpPr txBox="1">
            <a:spLocks noChangeArrowheads="1"/>
          </p:cNvSpPr>
          <p:nvPr/>
        </p:nvSpPr>
        <p:spPr bwMode="auto">
          <a:xfrm>
            <a:off x="611560" y="1261251"/>
            <a:ext cx="99218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Distribution</a:t>
            </a:r>
          </a:p>
        </p:txBody>
      </p:sp>
      <p:graphicFrame>
        <p:nvGraphicFramePr>
          <p:cNvPr id="91" name="Object 7"/>
          <p:cNvGraphicFramePr>
            <a:graphicFrameLocks noChangeAspect="1"/>
          </p:cNvGraphicFramePr>
          <p:nvPr>
            <p:extLst/>
          </p:nvPr>
        </p:nvGraphicFramePr>
        <p:xfrm>
          <a:off x="1934715" y="1841182"/>
          <a:ext cx="837085" cy="850733"/>
        </p:xfrm>
        <a:graphic>
          <a:graphicData uri="http://schemas.openxmlformats.org/presentationml/2006/ole">
            <mc:AlternateContent xmlns:mc="http://schemas.openxmlformats.org/markup-compatibility/2006">
              <mc:Choice xmlns:v="urn:schemas-microsoft-com:vml" Requires="v">
                <p:oleObj spid="_x0000_s1127" name="Visio" r:id="rId5" imgW="6432499" imgH="6541618" progId="Visio.Drawing.11">
                  <p:embed/>
                </p:oleObj>
              </mc:Choice>
              <mc:Fallback>
                <p:oleObj name="Visio" r:id="rId5" imgW="6432499" imgH="65416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715" y="1841182"/>
                        <a:ext cx="837085" cy="850733"/>
                      </a:xfrm>
                      <a:prstGeom prst="rect">
                        <a:avLst/>
                      </a:prstGeom>
                      <a:noFill/>
                      <a:ln>
                        <a:noFill/>
                      </a:ln>
                      <a:effectLst/>
                      <a:extLst/>
                    </p:spPr>
                  </p:pic>
                </p:oleObj>
              </mc:Fallback>
            </mc:AlternateContent>
          </a:graphicData>
        </a:graphic>
      </p:graphicFrame>
      <p:sp>
        <p:nvSpPr>
          <p:cNvPr id="92" name="Text Box 8"/>
          <p:cNvSpPr txBox="1">
            <a:spLocks noChangeArrowheads="1"/>
          </p:cNvSpPr>
          <p:nvPr/>
        </p:nvSpPr>
        <p:spPr bwMode="auto">
          <a:xfrm>
            <a:off x="1691680" y="1528444"/>
            <a:ext cx="11811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Fault tolerance</a:t>
            </a:r>
          </a:p>
        </p:txBody>
      </p:sp>
      <p:pic>
        <p:nvPicPr>
          <p:cNvPr id="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639" y="1380362"/>
            <a:ext cx="1031265" cy="5185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94" name="Text Box 10"/>
          <p:cNvSpPr txBox="1">
            <a:spLocks noChangeArrowheads="1"/>
          </p:cNvSpPr>
          <p:nvPr/>
        </p:nvSpPr>
        <p:spPr bwMode="auto">
          <a:xfrm>
            <a:off x="2899296" y="1123719"/>
            <a:ext cx="7366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Security</a:t>
            </a:r>
          </a:p>
        </p:txBody>
      </p:sp>
      <p:pic>
        <p:nvPicPr>
          <p:cNvPr id="95" name="Picture 11" descr="diagrams_state_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919" y="2155701"/>
            <a:ext cx="935782" cy="652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 name="Text Box 12"/>
          <p:cNvSpPr txBox="1">
            <a:spLocks noChangeArrowheads="1"/>
          </p:cNvSpPr>
          <p:nvPr/>
        </p:nvSpPr>
        <p:spPr bwMode="auto">
          <a:xfrm>
            <a:off x="2969468" y="1856186"/>
            <a:ext cx="15113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Functional behavior</a:t>
            </a:r>
          </a:p>
        </p:txBody>
      </p:sp>
      <p:grpSp>
        <p:nvGrpSpPr>
          <p:cNvPr id="97" name="Group 13"/>
          <p:cNvGrpSpPr>
            <a:grpSpLocks/>
          </p:cNvGrpSpPr>
          <p:nvPr/>
        </p:nvGrpSpPr>
        <p:grpSpPr bwMode="auto">
          <a:xfrm>
            <a:off x="763927" y="2320158"/>
            <a:ext cx="629971" cy="810151"/>
            <a:chOff x="1576" y="1149"/>
            <a:chExt cx="822" cy="1050"/>
          </a:xfrm>
        </p:grpSpPr>
        <p:grpSp>
          <p:nvGrpSpPr>
            <p:cNvPr id="98" name="Group 14"/>
            <p:cNvGrpSpPr>
              <a:grpSpLocks/>
            </p:cNvGrpSpPr>
            <p:nvPr/>
          </p:nvGrpSpPr>
          <p:grpSpPr bwMode="auto">
            <a:xfrm>
              <a:off x="1576" y="1926"/>
              <a:ext cx="678" cy="273"/>
              <a:chOff x="1439" y="2607"/>
              <a:chExt cx="678" cy="273"/>
            </a:xfrm>
          </p:grpSpPr>
          <p:sp>
            <p:nvSpPr>
              <p:cNvPr id="130" name="Rectangle 15"/>
              <p:cNvSpPr>
                <a:spLocks noChangeArrowheads="1"/>
              </p:cNvSpPr>
              <p:nvPr/>
            </p:nvSpPr>
            <p:spPr bwMode="auto">
              <a:xfrm>
                <a:off x="1439" y="2607"/>
                <a:ext cx="452" cy="273"/>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1" name="Rectangle 16"/>
              <p:cNvSpPr>
                <a:spLocks noChangeArrowheads="1"/>
              </p:cNvSpPr>
              <p:nvPr/>
            </p:nvSpPr>
            <p:spPr bwMode="auto">
              <a:xfrm>
                <a:off x="1598" y="2626"/>
                <a:ext cx="246"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dirty="0">
                    <a:solidFill>
                      <a:srgbClr val="000000"/>
                    </a:solidFill>
                    <a:latin typeface="Helvetica Neue Light" charset="0"/>
                    <a:ea typeface="ヒラギノ角ゴ ProN W3" charset="0"/>
                    <a:cs typeface="ヒラギノ角ゴ ProN W3" charset="0"/>
                    <a:sym typeface="Helvetica Neue Light" charset="0"/>
                  </a:rPr>
                  <a:t>Book</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32" name="Rectangle 17"/>
              <p:cNvSpPr>
                <a:spLocks noChangeArrowheads="1"/>
              </p:cNvSpPr>
              <p:nvPr/>
            </p:nvSpPr>
            <p:spPr bwMode="auto">
              <a:xfrm>
                <a:off x="1439" y="2704"/>
                <a:ext cx="452" cy="176"/>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3" name="Rectangle 18"/>
              <p:cNvSpPr>
                <a:spLocks noChangeArrowheads="1"/>
              </p:cNvSpPr>
              <p:nvPr/>
            </p:nvSpPr>
            <p:spPr bwMode="auto">
              <a:xfrm>
                <a:off x="1439" y="2815"/>
                <a:ext cx="452" cy="65"/>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4"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6"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7" name="Rectangle 22"/>
              <p:cNvSpPr>
                <a:spLocks noChangeArrowheads="1"/>
              </p:cNvSpPr>
              <p:nvPr/>
            </p:nvSpPr>
            <p:spPr bwMode="auto">
              <a:xfrm>
                <a:off x="1527" y="2713"/>
                <a:ext cx="590"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state : String</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grpSp>
        <p:grpSp>
          <p:nvGrpSpPr>
            <p:cNvPr id="99" name="Group 23"/>
            <p:cNvGrpSpPr>
              <a:grpSpLocks/>
            </p:cNvGrpSpPr>
            <p:nvPr/>
          </p:nvGrpSpPr>
          <p:grpSpPr bwMode="auto">
            <a:xfrm>
              <a:off x="2114" y="1968"/>
              <a:ext cx="284" cy="189"/>
              <a:chOff x="2219" y="2649"/>
              <a:chExt cx="284" cy="189"/>
            </a:xfrm>
          </p:grpSpPr>
          <p:sp>
            <p:nvSpPr>
              <p:cNvPr id="126" name="Rectangle 24"/>
              <p:cNvSpPr>
                <a:spLocks noChangeArrowheads="1"/>
              </p:cNvSpPr>
              <p:nvPr/>
            </p:nvSpPr>
            <p:spPr bwMode="auto">
              <a:xfrm>
                <a:off x="2219" y="2649"/>
                <a:ext cx="262" cy="189"/>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7" name="Rectangle 25"/>
              <p:cNvSpPr>
                <a:spLocks noChangeArrowheads="1"/>
              </p:cNvSpPr>
              <p:nvPr/>
            </p:nvSpPr>
            <p:spPr bwMode="auto">
              <a:xfrm>
                <a:off x="2287" y="2668"/>
                <a:ext cx="216"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User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28" name="Rectangle 26"/>
              <p:cNvSpPr>
                <a:spLocks noChangeArrowheads="1"/>
              </p:cNvSpPr>
              <p:nvPr/>
            </p:nvSpPr>
            <p:spPr bwMode="auto">
              <a:xfrm>
                <a:off x="2219" y="2746"/>
                <a:ext cx="262" cy="92"/>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9" name="Rectangle 27"/>
              <p:cNvSpPr>
                <a:spLocks noChangeArrowheads="1"/>
              </p:cNvSpPr>
              <p:nvPr/>
            </p:nvSpPr>
            <p:spPr bwMode="auto">
              <a:xfrm>
                <a:off x="2219" y="2783"/>
                <a:ext cx="262" cy="55"/>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100" name="Group 28"/>
            <p:cNvGrpSpPr>
              <a:grpSpLocks/>
            </p:cNvGrpSpPr>
            <p:nvPr/>
          </p:nvGrpSpPr>
          <p:grpSpPr bwMode="auto">
            <a:xfrm>
              <a:off x="1684" y="1149"/>
              <a:ext cx="682" cy="835"/>
              <a:chOff x="3013" y="1541"/>
              <a:chExt cx="682" cy="835"/>
            </a:xfrm>
          </p:grpSpPr>
          <p:sp>
            <p:nvSpPr>
              <p:cNvPr id="101" name="Oval 29"/>
              <p:cNvSpPr>
                <a:spLocks noChangeArrowheads="1"/>
              </p:cNvSpPr>
              <p:nvPr/>
            </p:nvSpPr>
            <p:spPr bwMode="auto">
              <a:xfrm>
                <a:off x="3259" y="1541"/>
                <a:ext cx="180"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2" name="Rectangle 30"/>
              <p:cNvSpPr>
                <a:spLocks noChangeArrowheads="1"/>
              </p:cNvSpPr>
              <p:nvPr/>
            </p:nvSpPr>
            <p:spPr bwMode="auto">
              <a:xfrm>
                <a:off x="3299" y="1656"/>
                <a:ext cx="164"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borrow</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3" name="Oval 31"/>
              <p:cNvSpPr>
                <a:spLocks noChangeArrowheads="1"/>
              </p:cNvSpPr>
              <p:nvPr/>
            </p:nvSpPr>
            <p:spPr bwMode="auto">
              <a:xfrm>
                <a:off x="3350" y="1710"/>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4" name="Rectangle 32"/>
              <p:cNvSpPr>
                <a:spLocks noChangeArrowheads="1"/>
              </p:cNvSpPr>
              <p:nvPr/>
            </p:nvSpPr>
            <p:spPr bwMode="auto">
              <a:xfrm>
                <a:off x="3396" y="1827"/>
                <a:ext cx="136"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return</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5" name="Oval 33"/>
              <p:cNvSpPr>
                <a:spLocks noChangeArrowheads="1"/>
              </p:cNvSpPr>
              <p:nvPr/>
            </p:nvSpPr>
            <p:spPr bwMode="auto">
              <a:xfrm>
                <a:off x="3183" y="1877"/>
                <a:ext cx="177"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6" name="Rectangle 34"/>
              <p:cNvSpPr>
                <a:spLocks noChangeArrowheads="1"/>
              </p:cNvSpPr>
              <p:nvPr/>
            </p:nvSpPr>
            <p:spPr bwMode="auto">
              <a:xfrm>
                <a:off x="3224" y="1993"/>
                <a:ext cx="149"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deliver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7" name="Oval 35"/>
              <p:cNvSpPr>
                <a:spLocks noChangeArrowheads="1"/>
              </p:cNvSpPr>
              <p:nvPr/>
            </p:nvSpPr>
            <p:spPr bwMode="auto">
              <a:xfrm>
                <a:off x="3403" y="2034"/>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8" name="Rectangle 36"/>
              <p:cNvSpPr>
                <a:spLocks noChangeArrowheads="1"/>
              </p:cNvSpPr>
              <p:nvPr/>
            </p:nvSpPr>
            <p:spPr bwMode="auto">
              <a:xfrm>
                <a:off x="3398" y="2151"/>
                <a:ext cx="297"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setDamaged</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9" name="Oval 37"/>
              <p:cNvSpPr>
                <a:spLocks noChangeArrowheads="1"/>
              </p:cNvSpPr>
              <p:nvPr/>
            </p:nvSpPr>
            <p:spPr bwMode="auto">
              <a:xfrm>
                <a:off x="3158" y="2137"/>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0" name="Rectangle 38"/>
              <p:cNvSpPr>
                <a:spLocks noChangeArrowheads="1"/>
              </p:cNvSpPr>
              <p:nvPr/>
            </p:nvSpPr>
            <p:spPr bwMode="auto">
              <a:xfrm>
                <a:off x="3194" y="2253"/>
                <a:ext cx="107"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fr-FR" sz="400" dirty="0" err="1">
                    <a:solidFill>
                      <a:srgbClr val="000000"/>
                    </a:solidFill>
                    <a:latin typeface="Helvetica Neue Light" charset="0"/>
                    <a:ea typeface="ヒラギノ角ゴ ProN W3" charset="0"/>
                    <a:cs typeface="ヒラギノ角ゴ ProN W3" charset="0"/>
                    <a:sym typeface="Helvetica Neue Light" charset="0"/>
                  </a:rPr>
                  <a:t>reserve</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11" name="Line 39"/>
              <p:cNvSpPr>
                <a:spLocks noChangeShapeType="1"/>
              </p:cNvSpPr>
              <p:nvPr/>
            </p:nvSpPr>
            <p:spPr bwMode="auto">
              <a:xfrm flipV="1">
                <a:off x="3064" y="1632"/>
                <a:ext cx="213" cy="154"/>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2" name="Line 40"/>
              <p:cNvSpPr>
                <a:spLocks noChangeShapeType="1"/>
              </p:cNvSpPr>
              <p:nvPr/>
            </p:nvSpPr>
            <p:spPr bwMode="auto">
              <a:xfrm flipH="1">
                <a:off x="3261" y="1632"/>
                <a:ext cx="16" cy="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3" name="Line 41"/>
              <p:cNvSpPr>
                <a:spLocks noChangeShapeType="1"/>
              </p:cNvSpPr>
              <p:nvPr/>
            </p:nvSpPr>
            <p:spPr bwMode="auto">
              <a:xfrm flipH="1">
                <a:off x="3246" y="1632"/>
                <a:ext cx="31" cy="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4" name="Line 42"/>
              <p:cNvSpPr>
                <a:spLocks noChangeShapeType="1"/>
              </p:cNvSpPr>
              <p:nvPr/>
            </p:nvSpPr>
            <p:spPr bwMode="auto">
              <a:xfrm flipV="1">
                <a:off x="3112" y="1786"/>
                <a:ext cx="238" cy="91"/>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5" name="Line 43"/>
              <p:cNvSpPr>
                <a:spLocks noChangeShapeType="1"/>
              </p:cNvSpPr>
              <p:nvPr/>
            </p:nvSpPr>
            <p:spPr bwMode="auto">
              <a:xfrm flipH="1">
                <a:off x="3325" y="1786"/>
                <a:ext cx="25" cy="2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6" name="Line 44"/>
              <p:cNvSpPr>
                <a:spLocks noChangeShapeType="1"/>
              </p:cNvSpPr>
              <p:nvPr/>
            </p:nvSpPr>
            <p:spPr bwMode="auto">
              <a:xfrm flipH="1" flipV="1">
                <a:off x="3317" y="1784"/>
                <a:ext cx="33" cy="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7" name="Line 45"/>
              <p:cNvSpPr>
                <a:spLocks noChangeShapeType="1"/>
              </p:cNvSpPr>
              <p:nvPr/>
            </p:nvSpPr>
            <p:spPr bwMode="auto">
              <a:xfrm flipV="1">
                <a:off x="3029" y="1935"/>
                <a:ext cx="151" cy="28"/>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8" name="Line 46"/>
              <p:cNvSpPr>
                <a:spLocks noChangeShapeType="1"/>
              </p:cNvSpPr>
              <p:nvPr/>
            </p:nvSpPr>
            <p:spPr bwMode="auto">
              <a:xfrm flipH="1">
                <a:off x="3155" y="1935"/>
                <a:ext cx="25" cy="1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9" name="Line 47"/>
              <p:cNvSpPr>
                <a:spLocks noChangeShapeType="1"/>
              </p:cNvSpPr>
              <p:nvPr/>
            </p:nvSpPr>
            <p:spPr bwMode="auto">
              <a:xfrm flipH="1" flipV="1">
                <a:off x="3150" y="1928"/>
                <a:ext cx="30"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0" name="Line 48"/>
              <p:cNvSpPr>
                <a:spLocks noChangeShapeType="1"/>
              </p:cNvSpPr>
              <p:nvPr/>
            </p:nvSpPr>
            <p:spPr bwMode="auto">
              <a:xfrm>
                <a:off x="3137" y="2044"/>
                <a:ext cx="261" cy="22"/>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1" name="Line 49"/>
              <p:cNvSpPr>
                <a:spLocks noChangeShapeType="1"/>
              </p:cNvSpPr>
              <p:nvPr/>
            </p:nvSpPr>
            <p:spPr bwMode="auto">
              <a:xfrm flipH="1" flipV="1">
                <a:off x="3370" y="2054"/>
                <a:ext cx="28"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2" name="Line 50"/>
              <p:cNvSpPr>
                <a:spLocks noChangeShapeType="1"/>
              </p:cNvSpPr>
              <p:nvPr/>
            </p:nvSpPr>
            <p:spPr bwMode="auto">
              <a:xfrm flipH="1">
                <a:off x="3370" y="2066"/>
                <a:ext cx="28"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3" name="Line 51"/>
              <p:cNvSpPr>
                <a:spLocks noChangeShapeType="1"/>
              </p:cNvSpPr>
              <p:nvPr/>
            </p:nvSpPr>
            <p:spPr bwMode="auto">
              <a:xfrm>
                <a:off x="3013" y="2102"/>
                <a:ext cx="142" cy="45"/>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4" name="Line 52"/>
              <p:cNvSpPr>
                <a:spLocks noChangeShapeType="1"/>
              </p:cNvSpPr>
              <p:nvPr/>
            </p:nvSpPr>
            <p:spPr bwMode="auto">
              <a:xfrm flipH="1" flipV="1">
                <a:off x="3130" y="2127"/>
                <a:ext cx="25" cy="2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5" name="Line 53"/>
              <p:cNvSpPr>
                <a:spLocks noChangeShapeType="1"/>
              </p:cNvSpPr>
              <p:nvPr/>
            </p:nvSpPr>
            <p:spPr bwMode="auto">
              <a:xfrm flipH="1">
                <a:off x="3122" y="2147"/>
                <a:ext cx="33" cy="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sp>
        <p:nvSpPr>
          <p:cNvPr id="138" name="Text Box 54"/>
          <p:cNvSpPr txBox="1">
            <a:spLocks noChangeArrowheads="1"/>
          </p:cNvSpPr>
          <p:nvPr/>
        </p:nvSpPr>
        <p:spPr bwMode="auto">
          <a:xfrm>
            <a:off x="741094" y="2104134"/>
            <a:ext cx="73609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Use </a:t>
            </a:r>
            <a:r>
              <a:rPr lang="en-US" b="1" dirty="0" smtClean="0">
                <a:solidFill>
                  <a:srgbClr val="000000"/>
                </a:solidFill>
                <a:latin typeface="Times New Roman" charset="0"/>
                <a:sym typeface="Helvetica Neue Light" charset="0"/>
              </a:rPr>
              <a:t>case</a:t>
            </a:r>
            <a:endParaRPr lang="en-US" b="1" dirty="0">
              <a:solidFill>
                <a:srgbClr val="000000"/>
              </a:solidFill>
              <a:latin typeface="Times New Roman" charset="0"/>
              <a:sym typeface="Helvetica Neue Light" charset="0"/>
            </a:endParaRPr>
          </a:p>
        </p:txBody>
      </p:sp>
      <p:grpSp>
        <p:nvGrpSpPr>
          <p:cNvPr id="139" name="Group 55"/>
          <p:cNvGrpSpPr>
            <a:grpSpLocks/>
          </p:cNvGrpSpPr>
          <p:nvPr/>
        </p:nvGrpSpPr>
        <p:grpSpPr bwMode="auto">
          <a:xfrm>
            <a:off x="4501529" y="2247584"/>
            <a:ext cx="792162" cy="649285"/>
            <a:chOff x="2744" y="1796"/>
            <a:chExt cx="952" cy="682"/>
          </a:xfrm>
        </p:grpSpPr>
        <p:sp>
          <p:nvSpPr>
            <p:cNvPr id="140" name="Rectangle 56"/>
            <p:cNvSpPr>
              <a:spLocks noChangeArrowheads="1"/>
            </p:cNvSpPr>
            <p:nvPr/>
          </p:nvSpPr>
          <p:spPr bwMode="auto">
            <a:xfrm>
              <a:off x="2925" y="1796"/>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1" name="Rectangle 57"/>
            <p:cNvSpPr>
              <a:spLocks noChangeArrowheads="1"/>
            </p:cNvSpPr>
            <p:nvPr/>
          </p:nvSpPr>
          <p:spPr bwMode="auto">
            <a:xfrm>
              <a:off x="2835" y="1842"/>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2" name="Rectangle 58"/>
            <p:cNvSpPr>
              <a:spLocks noChangeArrowheads="1"/>
            </p:cNvSpPr>
            <p:nvPr/>
          </p:nvSpPr>
          <p:spPr bwMode="auto">
            <a:xfrm>
              <a:off x="2744" y="1933"/>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43" name="Text Box 59"/>
          <p:cNvSpPr txBox="1">
            <a:spLocks noChangeArrowheads="1"/>
          </p:cNvSpPr>
          <p:nvPr/>
        </p:nvSpPr>
        <p:spPr bwMode="auto">
          <a:xfrm>
            <a:off x="4285505" y="2506565"/>
            <a:ext cx="774571" cy="461665"/>
          </a:xfrm>
          <a:prstGeom prst="rect">
            <a:avLst/>
          </a:prstGeom>
          <a:solidFill>
            <a:schemeClr val="bg1"/>
          </a:solidFill>
          <a:ln w="28575" cap="sq">
            <a:solidFill>
              <a:schemeClr val="tx1"/>
            </a:solidFill>
            <a:miter lim="800000"/>
            <a:headEnd type="none" w="sm" len="sm"/>
            <a:tailEnd type="none" w="sm" len="sm"/>
          </a:ln>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r>
              <a:rPr lang="fr-FR" b="1">
                <a:solidFill>
                  <a:srgbClr val="000000"/>
                </a:solidFill>
                <a:latin typeface="Times New Roman" charset="0"/>
                <a:sym typeface="Helvetica Neue Light" charset="0"/>
              </a:rPr>
              <a:t>Platform</a:t>
            </a:r>
          </a:p>
          <a:p>
            <a:pPr algn="ctr" eaLnBrk="1" hangingPunct="1"/>
            <a:r>
              <a:rPr lang="fr-FR" b="1">
                <a:solidFill>
                  <a:srgbClr val="000000"/>
                </a:solidFill>
                <a:latin typeface="Times New Roman" charset="0"/>
                <a:sym typeface="Helvetica Neue Light" charset="0"/>
              </a:rPr>
              <a:t>Model</a:t>
            </a:r>
            <a:endParaRPr lang="en-US" b="1">
              <a:solidFill>
                <a:srgbClr val="000000"/>
              </a:solidFill>
              <a:latin typeface="Times New Roman" charset="0"/>
              <a:sym typeface="Helvetica Neue Light" charset="0"/>
            </a:endParaRPr>
          </a:p>
        </p:txBody>
      </p:sp>
      <p:sp>
        <p:nvSpPr>
          <p:cNvPr id="144" name="Line 60"/>
          <p:cNvSpPr>
            <a:spLocks noChangeShapeType="1"/>
          </p:cNvSpPr>
          <p:nvPr/>
        </p:nvSpPr>
        <p:spPr bwMode="auto">
          <a:xfrm flipH="1" flipV="1">
            <a:off x="1260549" y="2680969"/>
            <a:ext cx="1728788" cy="790575"/>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5" name="Line 61"/>
          <p:cNvSpPr>
            <a:spLocks noChangeShapeType="1"/>
          </p:cNvSpPr>
          <p:nvPr/>
        </p:nvSpPr>
        <p:spPr bwMode="auto">
          <a:xfrm flipH="1" flipV="1">
            <a:off x="2628973" y="2651934"/>
            <a:ext cx="360363" cy="748172"/>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6" name="Line 62"/>
          <p:cNvSpPr>
            <a:spLocks noChangeShapeType="1"/>
          </p:cNvSpPr>
          <p:nvPr/>
        </p:nvSpPr>
        <p:spPr bwMode="auto">
          <a:xfrm flipH="1" flipV="1">
            <a:off x="1476449" y="1994298"/>
            <a:ext cx="1512888" cy="1405808"/>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7" name="Line 63"/>
          <p:cNvSpPr>
            <a:spLocks noChangeShapeType="1"/>
          </p:cNvSpPr>
          <p:nvPr/>
        </p:nvSpPr>
        <p:spPr bwMode="auto">
          <a:xfrm flipV="1">
            <a:off x="3061369" y="1841181"/>
            <a:ext cx="216024" cy="1558924"/>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8" name="Line 64"/>
          <p:cNvSpPr>
            <a:spLocks noChangeShapeType="1"/>
          </p:cNvSpPr>
          <p:nvPr/>
        </p:nvSpPr>
        <p:spPr bwMode="auto">
          <a:xfrm flipV="1">
            <a:off x="3133799" y="2752407"/>
            <a:ext cx="503238" cy="576262"/>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9" name="Line 66"/>
          <p:cNvSpPr>
            <a:spLocks noChangeShapeType="1"/>
          </p:cNvSpPr>
          <p:nvPr/>
        </p:nvSpPr>
        <p:spPr bwMode="auto">
          <a:xfrm flipV="1">
            <a:off x="3060774" y="2752407"/>
            <a:ext cx="1441450" cy="719137"/>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150" name="Group 67"/>
          <p:cNvGrpSpPr>
            <a:grpSpLocks/>
          </p:cNvGrpSpPr>
          <p:nvPr/>
        </p:nvGrpSpPr>
        <p:grpSpPr bwMode="auto">
          <a:xfrm>
            <a:off x="1476449" y="1599885"/>
            <a:ext cx="6767513" cy="1828801"/>
            <a:chOff x="793" y="1797"/>
            <a:chExt cx="4263" cy="1152"/>
          </a:xfrm>
        </p:grpSpPr>
        <p:sp>
          <p:nvSpPr>
            <p:cNvPr id="151" name="Rectangle 68"/>
            <p:cNvSpPr>
              <a:spLocks noChangeArrowheads="1"/>
            </p:cNvSpPr>
            <p:nvPr/>
          </p:nvSpPr>
          <p:spPr bwMode="auto">
            <a:xfrm>
              <a:off x="4285" y="2433"/>
              <a:ext cx="771" cy="516"/>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fr-FR" sz="2400" b="1">
                  <a:solidFill>
                    <a:srgbClr val="FFFFFF"/>
                  </a:solidFill>
                  <a:latin typeface="Times New Roman" charset="0"/>
                  <a:ea typeface="ヒラギノ角ゴ ProN W3" charset="0"/>
                  <a:cs typeface="ヒラギノ角ゴ ProN W3" charset="0"/>
                  <a:sym typeface="Helvetica Neue Light" charset="0"/>
                </a:rPr>
                <a:t>Design Model</a:t>
              </a:r>
            </a:p>
          </p:txBody>
        </p:sp>
        <p:sp>
          <p:nvSpPr>
            <p:cNvPr id="152" name="Line 69"/>
            <p:cNvSpPr>
              <a:spLocks noChangeShapeType="1"/>
            </p:cNvSpPr>
            <p:nvPr/>
          </p:nvSpPr>
          <p:spPr bwMode="auto">
            <a:xfrm>
              <a:off x="793" y="2676"/>
              <a:ext cx="3539" cy="164"/>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3" name="Line 70"/>
            <p:cNvSpPr>
              <a:spLocks noChangeShapeType="1"/>
            </p:cNvSpPr>
            <p:nvPr/>
          </p:nvSpPr>
          <p:spPr bwMode="auto">
            <a:xfrm>
              <a:off x="793" y="1958"/>
              <a:ext cx="3539" cy="792"/>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4" name="Line 71"/>
            <p:cNvSpPr>
              <a:spLocks noChangeShapeType="1"/>
            </p:cNvSpPr>
            <p:nvPr/>
          </p:nvSpPr>
          <p:spPr bwMode="auto">
            <a:xfrm>
              <a:off x="1719" y="2336"/>
              <a:ext cx="2613" cy="45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5" name="Line 72"/>
            <p:cNvSpPr>
              <a:spLocks noChangeShapeType="1"/>
            </p:cNvSpPr>
            <p:nvPr/>
          </p:nvSpPr>
          <p:spPr bwMode="auto">
            <a:xfrm>
              <a:off x="2245" y="1797"/>
              <a:ext cx="2087" cy="817"/>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6" name="Line 73"/>
            <p:cNvSpPr>
              <a:spLocks noChangeShapeType="1"/>
            </p:cNvSpPr>
            <p:nvPr/>
          </p:nvSpPr>
          <p:spPr bwMode="auto">
            <a:xfrm>
              <a:off x="2472" y="2295"/>
              <a:ext cx="1860" cy="40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7" name="Line 74"/>
            <p:cNvSpPr>
              <a:spLocks noChangeShapeType="1"/>
            </p:cNvSpPr>
            <p:nvPr/>
          </p:nvSpPr>
          <p:spPr bwMode="auto">
            <a:xfrm>
              <a:off x="3515" y="2296"/>
              <a:ext cx="817" cy="363"/>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8" name="Line 75"/>
            <p:cNvSpPr>
              <a:spLocks noChangeShapeType="1"/>
            </p:cNvSpPr>
            <p:nvPr/>
          </p:nvSpPr>
          <p:spPr bwMode="auto">
            <a:xfrm>
              <a:off x="3050" y="2506"/>
              <a:ext cx="1236" cy="28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59" name="Rectangle 76"/>
          <p:cNvSpPr>
            <a:spLocks noChangeArrowheads="1"/>
          </p:cNvSpPr>
          <p:nvPr/>
        </p:nvSpPr>
        <p:spPr bwMode="auto">
          <a:xfrm>
            <a:off x="5653657" y="3383664"/>
            <a:ext cx="1223962" cy="764391"/>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035" tIns="45519" rIns="91035" bIns="45519" anchor="ctr"/>
          <a:lstStyle/>
          <a:p>
            <a:pPr algn="ctr"/>
            <a:r>
              <a:rPr lang="fr-FR" sz="2000" b="1" dirty="0">
                <a:solidFill>
                  <a:srgbClr val="FFFFFF"/>
                </a:solidFill>
                <a:latin typeface="Times New Roman" charset="0"/>
                <a:ea typeface="ヒラギノ角ゴ ProN W3" charset="0"/>
                <a:cs typeface="ヒラギノ角ゴ ProN W3" charset="0"/>
                <a:sym typeface="Helvetica Neue Light" charset="0"/>
              </a:rPr>
              <a:t>Code Model</a:t>
            </a:r>
          </a:p>
        </p:txBody>
      </p:sp>
      <p:sp>
        <p:nvSpPr>
          <p:cNvPr id="160" name="AutoShape 78"/>
          <p:cNvSpPr>
            <a:spLocks noChangeArrowheads="1"/>
          </p:cNvSpPr>
          <p:nvPr/>
        </p:nvSpPr>
        <p:spPr bwMode="auto">
          <a:xfrm flipH="1">
            <a:off x="3781581" y="3643676"/>
            <a:ext cx="1800067" cy="3603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328 h 21600"/>
              <a:gd name="T14" fmla="*/ 19395 w 21600"/>
              <a:gd name="T15" fmla="*/ 16272 h 21600"/>
            </a:gdLst>
            <a:ahLst/>
            <a:cxnLst>
              <a:cxn ang="T8">
                <a:pos x="T0" y="T1"/>
              </a:cxn>
              <a:cxn ang="T9">
                <a:pos x="T2" y="T3"/>
              </a:cxn>
              <a:cxn ang="T10">
                <a:pos x="T4" y="T5"/>
              </a:cxn>
              <a:cxn ang="T11">
                <a:pos x="T6" y="T7"/>
              </a:cxn>
            </a:cxnLst>
            <a:rect l="T12" t="T13" r="T14" b="T15"/>
            <a:pathLst>
              <a:path w="21600" h="21600">
                <a:moveTo>
                  <a:pt x="17248" y="0"/>
                </a:moveTo>
                <a:lnTo>
                  <a:pt x="17248" y="5328"/>
                </a:lnTo>
                <a:lnTo>
                  <a:pt x="3375" y="5328"/>
                </a:lnTo>
                <a:lnTo>
                  <a:pt x="3375" y="16272"/>
                </a:lnTo>
                <a:lnTo>
                  <a:pt x="17248" y="16272"/>
                </a:lnTo>
                <a:lnTo>
                  <a:pt x="17248" y="21600"/>
                </a:lnTo>
                <a:lnTo>
                  <a:pt x="21600" y="10800"/>
                </a:lnTo>
                <a:close/>
              </a:path>
              <a:path w="21600" h="21600">
                <a:moveTo>
                  <a:pt x="1350" y="5328"/>
                </a:moveTo>
                <a:lnTo>
                  <a:pt x="1350" y="16272"/>
                </a:lnTo>
                <a:lnTo>
                  <a:pt x="2700" y="16272"/>
                </a:lnTo>
                <a:lnTo>
                  <a:pt x="2700" y="5328"/>
                </a:lnTo>
                <a:close/>
              </a:path>
              <a:path w="21600" h="21600">
                <a:moveTo>
                  <a:pt x="0" y="5328"/>
                </a:moveTo>
                <a:lnTo>
                  <a:pt x="0" y="16272"/>
                </a:lnTo>
                <a:lnTo>
                  <a:pt x="675" y="16272"/>
                </a:lnTo>
                <a:lnTo>
                  <a:pt x="675" y="5328"/>
                </a:lnTo>
                <a:close/>
              </a:path>
            </a:pathLst>
          </a:custGeom>
          <a:solidFill>
            <a:srgbClr val="FFFF00"/>
          </a:solidFill>
          <a:ln w="9525">
            <a:solidFill>
              <a:schemeClr val="tx1"/>
            </a:solidFill>
            <a:miter lim="800000"/>
            <a:headEnd/>
            <a:tailEnd/>
          </a:ln>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6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3283959"/>
            <a:ext cx="1297681" cy="865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81"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2" name="Rectangle 8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3" name="Imag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73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smtClean="0"/>
              <a:t>2.3. </a:t>
            </a:r>
            <a:r>
              <a:rPr lang="en-US" sz="2000" dirty="0"/>
              <a:t>Complementing the execution semantics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40</a:t>
            </a:fld>
            <a:endParaRPr lang="en-US" dirty="0"/>
          </a:p>
        </p:txBody>
      </p:sp>
      <p:sp>
        <p:nvSpPr>
          <p:cNvPr id="5" name="Inhaltsplatzhalter 4"/>
          <p:cNvSpPr>
            <a:spLocks noGrp="1"/>
          </p:cNvSpPr>
          <p:nvPr>
            <p:ph idx="1"/>
          </p:nvPr>
        </p:nvSpPr>
        <p:spPr>
          <a:xfrm>
            <a:off x="467544" y="1196752"/>
            <a:ext cx="8676456" cy="1728192"/>
          </a:xfrm>
        </p:spPr>
        <p:txBody>
          <a:bodyPr>
            <a:normAutofit fontScale="92500" lnSpcReduction="20000"/>
          </a:bodyPr>
          <a:lstStyle/>
          <a:p>
            <a:pPr marL="0" indent="0"/>
            <a:r>
              <a:rPr lang="en-US" sz="1800" b="1" dirty="0" smtClean="0"/>
              <a:t>Implement the methods:</a:t>
            </a:r>
          </a:p>
          <a:p>
            <a:pPr marL="285750" indent="-285750">
              <a:buFont typeface="Arial" charset="0"/>
              <a:buChar char="•"/>
            </a:pPr>
            <a:r>
              <a:rPr lang="en-US" sz="1800" b="1" dirty="0" smtClean="0"/>
              <a:t>“step” on </a:t>
            </a:r>
            <a:r>
              <a:rPr lang="en-US" sz="1800" b="1" i="1" dirty="0" smtClean="0"/>
              <a:t>State</a:t>
            </a:r>
            <a:r>
              <a:rPr lang="en-US" sz="1800" b="1" dirty="0" smtClean="0"/>
              <a:t> which select a </a:t>
            </a:r>
            <a:r>
              <a:rPr lang="en-US" sz="1800" b="1" dirty="0" err="1" smtClean="0"/>
              <a:t>fireable</a:t>
            </a:r>
            <a:r>
              <a:rPr lang="en-US" sz="1800" b="1" dirty="0" smtClean="0"/>
              <a:t> transition according to the current state</a:t>
            </a:r>
          </a:p>
          <a:p>
            <a:pPr marL="285750" indent="-285750">
              <a:buFont typeface="Arial" charset="0"/>
              <a:buChar char="•"/>
            </a:pPr>
            <a:r>
              <a:rPr lang="en-US" sz="1800" b="1" dirty="0" smtClean="0"/>
              <a:t>“fire” on </a:t>
            </a:r>
            <a:r>
              <a:rPr lang="en-US" sz="1800" b="1" i="1" dirty="0" smtClean="0"/>
              <a:t>Transition</a:t>
            </a:r>
            <a:r>
              <a:rPr lang="en-US" sz="1800" b="1" dirty="0" smtClean="0"/>
              <a:t> which makes the action to evolve the dynamic information related to the firing of the transition</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568079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smtClean="0"/>
              <a:t>2.3. </a:t>
            </a:r>
            <a:r>
              <a:rPr lang="en-US" sz="2000" dirty="0"/>
              <a:t>Complementing the execution semantics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41</a:t>
            </a:fld>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091" y="668752"/>
            <a:ext cx="6631776" cy="5717048"/>
          </a:xfrm>
          <a:prstGeom prst="rect">
            <a:avLst/>
          </a:prstGeom>
        </p:spPr>
      </p:pic>
    </p:spTree>
    <p:extLst>
      <p:ext uri="{BB962C8B-B14F-4D97-AF65-F5344CB8AC3E}">
        <p14:creationId xmlns:p14="http://schemas.microsoft.com/office/powerpoint/2010/main" val="16737146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smtClean="0"/>
              <a:t>2.4. </a:t>
            </a:r>
            <a:r>
              <a:rPr lang="en-US" sz="1800" dirty="0"/>
              <a:t>Deploying the modeling workbench and playing with the example model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285750" indent="-285750">
              <a:buFont typeface="Arial" charset="0"/>
              <a:buChar char="•"/>
            </a:pPr>
            <a:r>
              <a:rPr lang="en-US" sz="1800" b="1" dirty="0" smtClean="0"/>
              <a:t>Do 2.1 &gt; step 4 (each time you modify the semantics)</a:t>
            </a:r>
          </a:p>
          <a:p>
            <a:pPr marL="285750" indent="-285750">
              <a:buFont typeface="Arial" charset="0"/>
              <a:buChar char="•"/>
            </a:pPr>
            <a:r>
              <a:rPr lang="en-US" sz="1800" b="1" dirty="0" smtClean="0"/>
              <a:t>Do 2.2</a:t>
            </a:r>
          </a:p>
          <a:p>
            <a:pPr marL="285750" indent="-285750">
              <a:buFont typeface="Arial" charset="0"/>
              <a:buChar char="•"/>
            </a:pPr>
            <a:r>
              <a:rPr lang="en-US" sz="1800" b="1" dirty="0" smtClean="0"/>
              <a:t>See the diff </a:t>
            </a:r>
            <a:r>
              <a:rPr lang="en-US" sz="1800" b="1" dirty="0" smtClean="0">
                <a:sym typeface="Wingdings"/>
              </a:rPr>
              <a:t></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38974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170167" cy="1362075"/>
          </a:xfrm>
        </p:spPr>
        <p:txBody>
          <a:bodyPr/>
          <a:lstStyle/>
          <a:p>
            <a:r>
              <a:rPr lang="en-US" dirty="0"/>
              <a:t>Weave Concurrency Constraints Into Your DSL!</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43</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6443125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Julien ;)</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44</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71810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45</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348714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pied de page 2"/>
          <p:cNvSpPr>
            <a:spLocks noGrp="1"/>
          </p:cNvSpPr>
          <p:nvPr>
            <p:ph type="ftr" sz="quarter" idx="15"/>
          </p:nvPr>
        </p:nvSpPr>
        <p:spPr>
          <a:xfrm>
            <a:off x="1475656" y="6488113"/>
            <a:ext cx="7142881" cy="273050"/>
          </a:xfrm>
        </p:spPr>
        <p:txBody>
          <a:bodyPr/>
          <a:lstStyle/>
          <a:p>
            <a:r>
              <a:rPr lang="en-US" dirty="0"/>
              <a:t>Wrap-up and </a:t>
            </a:r>
            <a:r>
              <a:rPr lang="en-US" dirty="0" smtClean="0"/>
              <a:t>Discussions </a:t>
            </a:r>
            <a:r>
              <a:rPr lang="en-US" dirty="0"/>
              <a:t>– GEMOC Workshop (Mar., 2016)</a:t>
            </a:r>
          </a:p>
        </p:txBody>
      </p:sp>
      <p:sp>
        <p:nvSpPr>
          <p:cNvPr id="4" name="Espace réservé du numéro de diapositive 3"/>
          <p:cNvSpPr>
            <a:spLocks noGrp="1"/>
          </p:cNvSpPr>
          <p:nvPr>
            <p:ph type="sldNum" sz="quarter" idx="16"/>
          </p:nvPr>
        </p:nvSpPr>
        <p:spPr/>
        <p:txBody>
          <a:bodyPr/>
          <a:lstStyle/>
          <a:p>
            <a:pPr>
              <a:defRPr/>
            </a:pPr>
            <a:r>
              <a:rPr lang="fr-FR" smtClean="0"/>
              <a:t>- </a:t>
            </a:r>
            <a:fld id="{CCD8A327-4A42-4F42-8894-A6F43B7F265B}" type="slidenum">
              <a:rPr lang="fr-FR" smtClean="0"/>
              <a:pPr>
                <a:defRPr/>
              </a:pPr>
              <a:t>46</a:t>
            </a:fld>
            <a:endParaRPr lang="fr-FR"/>
          </a:p>
        </p:txBody>
      </p:sp>
      <p:sp>
        <p:nvSpPr>
          <p:cNvPr id="5" name="Espace réservé du contenu 4"/>
          <p:cNvSpPr>
            <a:spLocks noGrp="1"/>
          </p:cNvSpPr>
          <p:nvPr>
            <p:ph idx="1"/>
          </p:nvPr>
        </p:nvSpPr>
        <p:spPr>
          <a:xfrm>
            <a:off x="467544" y="1196752"/>
            <a:ext cx="8568952" cy="4896544"/>
          </a:xfrm>
        </p:spPr>
        <p:txBody>
          <a:bodyPr>
            <a:normAutofit/>
          </a:bodyPr>
          <a:lstStyle/>
          <a:p>
            <a:pPr marL="342900" indent="-342900">
              <a:buFont typeface="Arial" charset="0"/>
              <a:buChar char="•"/>
            </a:pPr>
            <a:r>
              <a:rPr lang="en-US" dirty="0" smtClean="0"/>
              <a:t>Scientific breakthroughs: </a:t>
            </a:r>
          </a:p>
          <a:p>
            <a:pPr marL="1076212" lvl="2" indent="-342900">
              <a:lnSpc>
                <a:spcPct val="100000"/>
              </a:lnSpc>
              <a:buFont typeface="Arial"/>
              <a:buChar char="•"/>
            </a:pPr>
            <a:r>
              <a:rPr lang="en-US" dirty="0"/>
              <a:t>A concurrent and modular executable </a:t>
            </a:r>
            <a:r>
              <a:rPr lang="en-US" dirty="0" err="1"/>
              <a:t>metamodeling</a:t>
            </a:r>
            <a:r>
              <a:rPr lang="en-US" dirty="0"/>
              <a:t> </a:t>
            </a:r>
            <a:r>
              <a:rPr lang="en-US" dirty="0" smtClean="0"/>
              <a:t>approach</a:t>
            </a:r>
          </a:p>
          <a:p>
            <a:pPr marL="1438107" lvl="3" indent="-342900">
              <a:lnSpc>
                <a:spcPct val="100000"/>
              </a:lnSpc>
              <a:buSzPct val="80000"/>
              <a:buFont typeface="Wingdings" charset="2"/>
              <a:buChar char="Ø"/>
            </a:pPr>
            <a:r>
              <a:rPr lang="en-US" dirty="0" smtClean="0"/>
              <a:t>Cross-fertilization of the algorithm theory and the concurrency theory</a:t>
            </a:r>
            <a:endParaRPr lang="en-US" dirty="0"/>
          </a:p>
          <a:p>
            <a:pPr marL="1076212" lvl="2" indent="-342900">
              <a:lnSpc>
                <a:spcPct val="100000"/>
              </a:lnSpc>
              <a:buFont typeface="Arial"/>
              <a:buChar char="•"/>
            </a:pPr>
            <a:r>
              <a:rPr lang="en-US" dirty="0"/>
              <a:t>An explicit behavioral language interface</a:t>
            </a:r>
          </a:p>
          <a:p>
            <a:pPr marL="1076212" lvl="2" indent="-342900">
              <a:lnSpc>
                <a:spcPct val="100000"/>
              </a:lnSpc>
              <a:buFont typeface="Arial"/>
              <a:buChar char="•"/>
            </a:pPr>
            <a:r>
              <a:rPr lang="fr-FR" dirty="0" smtClean="0"/>
              <a:t>The </a:t>
            </a:r>
            <a:r>
              <a:rPr lang="fr-FR" dirty="0" err="1" smtClean="0"/>
              <a:t>reification</a:t>
            </a:r>
            <a:r>
              <a:rPr lang="fr-FR" dirty="0" smtClean="0"/>
              <a:t> </a:t>
            </a:r>
            <a:r>
              <a:rPr lang="fr-FR" dirty="0"/>
              <a:t>of the coordination </a:t>
            </a:r>
            <a:r>
              <a:rPr lang="fr-FR" dirty="0" err="1"/>
              <a:t>concerns</a:t>
            </a:r>
            <a:r>
              <a:rPr lang="fr-FR" dirty="0"/>
              <a:t> at the </a:t>
            </a:r>
            <a:r>
              <a:rPr lang="fr-FR" dirty="0" err="1"/>
              <a:t>language</a:t>
            </a:r>
            <a:r>
              <a:rPr lang="fr-FR" dirty="0"/>
              <a:t> </a:t>
            </a:r>
            <a:r>
              <a:rPr lang="fr-FR" dirty="0" err="1" smtClean="0"/>
              <a:t>level</a:t>
            </a:r>
            <a:endParaRPr lang="en-US" sz="1800" dirty="0"/>
          </a:p>
          <a:p>
            <a:pPr marL="1076212" lvl="2" indent="-342900">
              <a:lnSpc>
                <a:spcPct val="100000"/>
              </a:lnSpc>
              <a:buFont typeface="Arial"/>
              <a:buChar char="•"/>
            </a:pPr>
            <a:endParaRPr lang="en-US" dirty="0" smtClean="0"/>
          </a:p>
          <a:p>
            <a:pPr marL="342900" indent="-342900">
              <a:buFont typeface="Arial" charset="0"/>
              <a:buChar char="•"/>
            </a:pPr>
            <a:r>
              <a:rPr lang="en-US" dirty="0" smtClean="0"/>
              <a:t>Technological breakthroughs:</a:t>
            </a:r>
          </a:p>
          <a:p>
            <a:pPr marL="1076212" lvl="2" indent="-342900">
              <a:buFont typeface="Arial" charset="0"/>
              <a:buChar char="•"/>
            </a:pPr>
            <a:r>
              <a:rPr lang="fr-FR" dirty="0"/>
              <a:t>Dedicated meta-languages integrated into the GEMOC Studio, atop Eclipse </a:t>
            </a:r>
            <a:r>
              <a:rPr lang="fr-FR" dirty="0" err="1" smtClean="0"/>
              <a:t>Modeling</a:t>
            </a:r>
            <a:endParaRPr lang="fr-FR" dirty="0" smtClean="0"/>
          </a:p>
          <a:p>
            <a:pPr marL="1076212" lvl="2" indent="-342900">
              <a:buFont typeface="Arial" charset="0"/>
              <a:buChar char="•"/>
            </a:pPr>
            <a:r>
              <a:rPr lang="fr-FR" dirty="0" err="1"/>
              <a:t>Execution</a:t>
            </a:r>
            <a:r>
              <a:rPr lang="fr-FR" dirty="0"/>
              <a:t> </a:t>
            </a:r>
            <a:r>
              <a:rPr lang="fr-FR" dirty="0" err="1"/>
              <a:t>environment</a:t>
            </a:r>
            <a:r>
              <a:rPr lang="fr-FR" dirty="0"/>
              <a:t> </a:t>
            </a:r>
            <a:r>
              <a:rPr lang="fr-FR" dirty="0" err="1"/>
              <a:t>integrated</a:t>
            </a:r>
            <a:r>
              <a:rPr lang="fr-FR" dirty="0"/>
              <a:t> </a:t>
            </a:r>
            <a:r>
              <a:rPr lang="fr-FR" dirty="0" err="1"/>
              <a:t>within</a:t>
            </a:r>
            <a:r>
              <a:rPr lang="fr-FR" dirty="0"/>
              <a:t> the Eclipse </a:t>
            </a:r>
            <a:r>
              <a:rPr lang="fr-FR" dirty="0" err="1"/>
              <a:t>debug</a:t>
            </a:r>
            <a:r>
              <a:rPr lang="fr-FR" dirty="0"/>
              <a:t> UI, incl. </a:t>
            </a:r>
            <a:r>
              <a:rPr lang="fr-FR" dirty="0" err="1"/>
              <a:t>graphical</a:t>
            </a:r>
            <a:r>
              <a:rPr lang="fr-FR" dirty="0"/>
              <a:t> animation, omniscient </a:t>
            </a:r>
            <a:r>
              <a:rPr lang="fr-FR" dirty="0" err="1"/>
              <a:t>debugging</a:t>
            </a:r>
            <a:r>
              <a:rPr lang="fr-FR" dirty="0"/>
              <a:t>, </a:t>
            </a:r>
            <a:r>
              <a:rPr lang="fr-FR" dirty="0" err="1"/>
              <a:t>concurrency</a:t>
            </a:r>
            <a:r>
              <a:rPr lang="fr-FR" dirty="0"/>
              <a:t> </a:t>
            </a:r>
            <a:r>
              <a:rPr lang="fr-FR" dirty="0" err="1"/>
              <a:t>analysis</a:t>
            </a:r>
            <a:r>
              <a:rPr lang="fr-FR" dirty="0"/>
              <a:t> and </a:t>
            </a:r>
            <a:r>
              <a:rPr lang="fr-FR" dirty="0" err="1"/>
              <a:t>behavioral</a:t>
            </a:r>
            <a:r>
              <a:rPr lang="fr-FR" dirty="0"/>
              <a:t> </a:t>
            </a:r>
            <a:r>
              <a:rPr lang="fr-FR" dirty="0" smtClean="0"/>
              <a:t>coordination</a:t>
            </a:r>
            <a:endParaRPr lang="en-US" dirty="0" smtClean="0"/>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Tree>
    <p:extLst>
      <p:ext uri="{BB962C8B-B14F-4D97-AF65-F5344CB8AC3E}">
        <p14:creationId xmlns:p14="http://schemas.microsoft.com/office/powerpoint/2010/main" val="13004022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pied de page 2"/>
          <p:cNvSpPr>
            <a:spLocks noGrp="1"/>
          </p:cNvSpPr>
          <p:nvPr>
            <p:ph type="ftr" sz="quarter" idx="15"/>
          </p:nvPr>
        </p:nvSpPr>
        <p:spPr>
          <a:xfrm>
            <a:off x="1475656" y="6488113"/>
            <a:ext cx="7142881" cy="273050"/>
          </a:xfrm>
        </p:spPr>
        <p:txBody>
          <a:bodyPr/>
          <a:lstStyle/>
          <a:p>
            <a:r>
              <a:rPr lang="en-US" dirty="0"/>
              <a:t>Wrap-up and Discussions – GEMOC Workshop (Mar., 2016)</a:t>
            </a:r>
          </a:p>
        </p:txBody>
      </p:sp>
      <p:sp>
        <p:nvSpPr>
          <p:cNvPr id="4" name="Espace réservé du numéro de diapositive 3"/>
          <p:cNvSpPr>
            <a:spLocks noGrp="1"/>
          </p:cNvSpPr>
          <p:nvPr>
            <p:ph type="sldNum" sz="quarter" idx="16"/>
          </p:nvPr>
        </p:nvSpPr>
        <p:spPr/>
        <p:txBody>
          <a:bodyPr/>
          <a:lstStyle/>
          <a:p>
            <a:pPr>
              <a:defRPr/>
            </a:pPr>
            <a:r>
              <a:rPr lang="fr-FR" smtClean="0"/>
              <a:t>- </a:t>
            </a:r>
            <a:fld id="{CCD8A327-4A42-4F42-8894-A6F43B7F265B}" type="slidenum">
              <a:rPr lang="fr-FR" smtClean="0"/>
              <a:pPr>
                <a:defRPr/>
              </a:pPr>
              <a:t>47</a:t>
            </a:fld>
            <a:endParaRPr lang="fr-FR"/>
          </a:p>
        </p:txBody>
      </p:sp>
      <p:sp>
        <p:nvSpPr>
          <p:cNvPr id="5" name="Espace réservé du contenu 4"/>
          <p:cNvSpPr>
            <a:spLocks noGrp="1"/>
          </p:cNvSpPr>
          <p:nvPr>
            <p:ph idx="1"/>
          </p:nvPr>
        </p:nvSpPr>
        <p:spPr>
          <a:xfrm>
            <a:off x="467544" y="1196752"/>
            <a:ext cx="8496944" cy="4896544"/>
          </a:xfrm>
        </p:spPr>
        <p:txBody>
          <a:bodyPr>
            <a:normAutofit fontScale="92500" lnSpcReduction="10000"/>
          </a:bodyPr>
          <a:lstStyle/>
          <a:p>
            <a:pPr marL="342900" indent="-342900">
              <a:buFont typeface="Arial" charset="0"/>
              <a:buChar char="•"/>
            </a:pPr>
            <a:r>
              <a:rPr lang="en-US" dirty="0" smtClean="0"/>
              <a:t>Software components:</a:t>
            </a:r>
          </a:p>
          <a:p>
            <a:pPr marL="1076212" lvl="2" indent="-342900">
              <a:lnSpc>
                <a:spcPct val="100000"/>
              </a:lnSpc>
              <a:buFont typeface="Arial"/>
              <a:buChar char="•"/>
            </a:pPr>
            <a:r>
              <a:rPr lang="en-US" b="1" dirty="0"/>
              <a:t>Sirius </a:t>
            </a:r>
            <a:r>
              <a:rPr lang="en-US" b="1" dirty="0" smtClean="0"/>
              <a:t>Animator</a:t>
            </a:r>
            <a:r>
              <a:rPr lang="en-US" dirty="0" smtClean="0"/>
              <a:t>: </a:t>
            </a:r>
            <a:r>
              <a:rPr lang="en-US" dirty="0"/>
              <a:t>execution engine, animator designer/runtime, </a:t>
            </a:r>
            <a:r>
              <a:rPr lang="en-US" dirty="0" smtClean="0"/>
              <a:t>omniscient debugger, and trace/event </a:t>
            </a:r>
            <a:r>
              <a:rPr lang="en-US" dirty="0"/>
              <a:t>managers</a:t>
            </a:r>
          </a:p>
          <a:p>
            <a:pPr marL="1438107" lvl="3" indent="-342900">
              <a:lnSpc>
                <a:spcPct val="100000"/>
              </a:lnSpc>
              <a:buFont typeface="Arial"/>
              <a:buChar char="•"/>
            </a:pPr>
            <a:r>
              <a:rPr lang="en-US" dirty="0"/>
              <a:t>Host on </a:t>
            </a:r>
            <a:r>
              <a:rPr lang="en-US" b="1" i="1" dirty="0">
                <a:latin typeface="Courier New"/>
                <a:cs typeface="Courier New"/>
              </a:rPr>
              <a:t>Sirius lab</a:t>
            </a:r>
            <a:r>
              <a:rPr lang="en-US" dirty="0"/>
              <a:t> for maturation as an Eclipse plugin (</a:t>
            </a:r>
            <a:r>
              <a:rPr lang="en-US" dirty="0" err="1"/>
              <a:t>Obeo</a:t>
            </a:r>
            <a:r>
              <a:rPr lang="en-US" dirty="0"/>
              <a:t>/INRIA</a:t>
            </a:r>
            <a:r>
              <a:rPr lang="en-US" dirty="0" smtClean="0"/>
              <a:t>)</a:t>
            </a:r>
          </a:p>
          <a:p>
            <a:pPr marL="1438107" lvl="3" indent="-342900">
              <a:lnSpc>
                <a:spcPct val="100000"/>
              </a:lnSpc>
              <a:buFont typeface="Wingdings" charset="2"/>
              <a:buChar char="Ø"/>
            </a:pPr>
            <a:r>
              <a:rPr lang="en-US" i="1" dirty="0">
                <a:hlinkClick r:id="rId2"/>
              </a:rPr>
              <a:t>https://</a:t>
            </a:r>
            <a:r>
              <a:rPr lang="en-US" i="1" dirty="0" smtClean="0">
                <a:hlinkClick r:id="rId2"/>
              </a:rPr>
              <a:t>github.com/SiriusLab/ModelDebugging</a:t>
            </a:r>
            <a:r>
              <a:rPr lang="en-US" i="1" dirty="0" smtClean="0"/>
              <a:t> </a:t>
            </a:r>
          </a:p>
          <a:p>
            <a:pPr marL="1438107" lvl="3" indent="-342900">
              <a:lnSpc>
                <a:spcPct val="100000"/>
              </a:lnSpc>
              <a:buFont typeface="Wingdings" charset="2"/>
              <a:buChar char="Ø"/>
            </a:pPr>
            <a:endParaRPr lang="en-US" dirty="0" smtClean="0"/>
          </a:p>
          <a:p>
            <a:pPr marL="1076212" lvl="2" indent="-342900">
              <a:lnSpc>
                <a:spcPct val="100000"/>
              </a:lnSpc>
              <a:buFont typeface="Arial"/>
              <a:buChar char="•"/>
            </a:pPr>
            <a:r>
              <a:rPr lang="en-US" b="1" dirty="0" err="1"/>
              <a:t>MoccML</a:t>
            </a:r>
            <a:endParaRPr lang="en-US" b="1" dirty="0"/>
          </a:p>
          <a:p>
            <a:pPr marL="1438107" lvl="3" indent="-342900">
              <a:lnSpc>
                <a:spcPct val="100000"/>
              </a:lnSpc>
              <a:buFont typeface="Arial"/>
              <a:buChar char="•"/>
            </a:pPr>
            <a:r>
              <a:rPr lang="en-US" dirty="0"/>
              <a:t>will be diffused as an open source project (I3S/ENSTA Bretagne)</a:t>
            </a:r>
          </a:p>
          <a:p>
            <a:pPr marL="1438107" lvl="3" indent="-342900">
              <a:lnSpc>
                <a:spcPct val="100000"/>
              </a:lnSpc>
              <a:buFont typeface="Wingdings" charset="2"/>
              <a:buChar char="Ø"/>
            </a:pPr>
            <a:r>
              <a:rPr lang="en-US" i="1" dirty="0">
                <a:hlinkClick r:id="rId3"/>
              </a:rPr>
              <a:t>https://github.com/gemoc/concurrency</a:t>
            </a:r>
            <a:r>
              <a:rPr lang="en-US" i="1" dirty="0"/>
              <a:t> </a:t>
            </a:r>
          </a:p>
          <a:p>
            <a:pPr marL="1076212" lvl="2" indent="-342900">
              <a:lnSpc>
                <a:spcPct val="100000"/>
              </a:lnSpc>
              <a:buFont typeface="Arial"/>
              <a:buChar char="•"/>
            </a:pPr>
            <a:endParaRPr lang="en-US" dirty="0" smtClean="0"/>
          </a:p>
          <a:p>
            <a:pPr marL="1076212" lvl="2" indent="-342900">
              <a:lnSpc>
                <a:spcPct val="100000"/>
              </a:lnSpc>
              <a:buFont typeface="Arial"/>
              <a:buChar char="•"/>
            </a:pPr>
            <a:r>
              <a:rPr lang="en-US" b="1" dirty="0" err="1" smtClean="0"/>
              <a:t>BCOoL</a:t>
            </a:r>
            <a:r>
              <a:rPr lang="en-US" dirty="0" smtClean="0"/>
              <a:t> </a:t>
            </a:r>
            <a:r>
              <a:rPr lang="en-US" dirty="0"/>
              <a:t>and heterogeneous engine coordination</a:t>
            </a:r>
          </a:p>
          <a:p>
            <a:pPr marL="1438107" lvl="3" indent="-342900">
              <a:lnSpc>
                <a:spcPct val="100000"/>
              </a:lnSpc>
              <a:buFont typeface="Arial"/>
              <a:buChar char="•"/>
            </a:pPr>
            <a:r>
              <a:rPr lang="en-US" dirty="0"/>
              <a:t>will be diffused as an open source project (I3S/INRIA</a:t>
            </a:r>
            <a:r>
              <a:rPr lang="en-US" dirty="0" smtClean="0"/>
              <a:t>)</a:t>
            </a:r>
          </a:p>
          <a:p>
            <a:pPr marL="1438107" lvl="3" indent="-342900">
              <a:lnSpc>
                <a:spcPct val="100000"/>
              </a:lnSpc>
              <a:buFont typeface="Wingdings" charset="2"/>
              <a:buChar char="Ø"/>
            </a:pPr>
            <a:r>
              <a:rPr lang="en-US" i="1" dirty="0">
                <a:hlinkClick r:id="rId4"/>
              </a:rPr>
              <a:t>https://</a:t>
            </a:r>
            <a:r>
              <a:rPr lang="en-US" i="1" dirty="0" smtClean="0">
                <a:hlinkClick r:id="rId4"/>
              </a:rPr>
              <a:t>github.com/gemoc/coordination</a:t>
            </a:r>
            <a:r>
              <a:rPr lang="en-US" i="1" dirty="0" smtClean="0"/>
              <a:t> </a:t>
            </a:r>
            <a:endParaRPr lang="en-US" i="1" dirty="0"/>
          </a:p>
          <a:p>
            <a:pPr marL="1438107" lvl="3" indent="-342900">
              <a:lnSpc>
                <a:spcPct val="100000"/>
              </a:lnSpc>
              <a:buFont typeface="Arial"/>
              <a:buChar char="•"/>
            </a:pPr>
            <a:endParaRPr lang="en-US" dirty="0" smtClean="0"/>
          </a:p>
          <a:p>
            <a:pPr marL="1076212" lvl="2" indent="-342900">
              <a:lnSpc>
                <a:spcPct val="100000"/>
              </a:lnSpc>
              <a:buFont typeface="Arial"/>
              <a:buChar char="•"/>
            </a:pPr>
            <a:r>
              <a:rPr lang="en-US" b="1" dirty="0" smtClean="0"/>
              <a:t>GEMOC studio</a:t>
            </a:r>
            <a:r>
              <a:rPr lang="en-US" dirty="0" smtClean="0"/>
              <a:t>: language and modeling workbench, wizard/dashboard, documentation and examples</a:t>
            </a:r>
            <a:endParaRPr lang="en-US" dirty="0"/>
          </a:p>
          <a:p>
            <a:pPr marL="1438107" lvl="3" indent="-342900">
              <a:lnSpc>
                <a:spcPct val="100000"/>
              </a:lnSpc>
              <a:buSzPct val="100000"/>
              <a:buFont typeface="Wingdings" charset="2"/>
              <a:buChar char="Ø"/>
            </a:pPr>
            <a:r>
              <a:rPr lang="en-US" i="1" dirty="0">
                <a:hlinkClick r:id="rId5"/>
              </a:rPr>
              <a:t>https://</a:t>
            </a:r>
            <a:r>
              <a:rPr lang="en-US" i="1" dirty="0" smtClean="0">
                <a:hlinkClick r:id="rId5"/>
              </a:rPr>
              <a:t>github.com/gemoc/gemoc-studio</a:t>
            </a:r>
            <a:r>
              <a:rPr lang="en-US" i="1" dirty="0" smtClean="0"/>
              <a:t> </a:t>
            </a:r>
            <a:endParaRPr lang="en-US" i="1" dirty="0"/>
          </a:p>
          <a:p>
            <a:pPr marL="1438107" lvl="3" indent="-342900">
              <a:lnSpc>
                <a:spcPct val="100000"/>
              </a:lnSpc>
              <a:buFont typeface="Arial"/>
              <a:buChar char="•"/>
            </a:pPr>
            <a:endParaRPr lang="en-US" dirty="0"/>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Tree>
    <p:extLst>
      <p:ext uri="{BB962C8B-B14F-4D97-AF65-F5344CB8AC3E}">
        <p14:creationId xmlns:p14="http://schemas.microsoft.com/office/powerpoint/2010/main" val="5349503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Ongoing</a:t>
            </a:r>
            <a:r>
              <a:rPr lang="fr-FR" dirty="0" smtClean="0"/>
              <a:t> </a:t>
            </a:r>
            <a:r>
              <a:rPr lang="fr-FR" dirty="0" err="1" smtClean="0"/>
              <a:t>Developments</a:t>
            </a:r>
            <a:endParaRPr lang="fr-FR" dirty="0"/>
          </a:p>
        </p:txBody>
      </p:sp>
      <p:sp>
        <p:nvSpPr>
          <p:cNvPr id="3" name="Espace réservé du pied de page 2"/>
          <p:cNvSpPr>
            <a:spLocks noGrp="1"/>
          </p:cNvSpPr>
          <p:nvPr>
            <p:ph type="ftr" sz="quarter" idx="15"/>
          </p:nvPr>
        </p:nvSpPr>
        <p:spPr>
          <a:xfrm>
            <a:off x="1475656" y="6488113"/>
            <a:ext cx="7142881" cy="273050"/>
          </a:xfrm>
        </p:spPr>
        <p:txBody>
          <a:bodyPr/>
          <a:lstStyle/>
          <a:p>
            <a:r>
              <a:rPr lang="en-US" dirty="0"/>
              <a:t>Wrap-up and Discussions – GEMOC Workshop (Mar., 2016)</a:t>
            </a:r>
          </a:p>
        </p:txBody>
      </p:sp>
      <p:sp>
        <p:nvSpPr>
          <p:cNvPr id="4" name="Espace réservé du numéro de diapositive 3"/>
          <p:cNvSpPr>
            <a:spLocks noGrp="1"/>
          </p:cNvSpPr>
          <p:nvPr>
            <p:ph type="sldNum" sz="quarter" idx="16"/>
          </p:nvPr>
        </p:nvSpPr>
        <p:spPr/>
        <p:txBody>
          <a:bodyPr/>
          <a:lstStyle/>
          <a:p>
            <a:pPr>
              <a:defRPr/>
            </a:pPr>
            <a:r>
              <a:rPr lang="fr-FR" smtClean="0"/>
              <a:t>- </a:t>
            </a:r>
            <a:fld id="{CCD8A327-4A42-4F42-8894-A6F43B7F265B}" type="slidenum">
              <a:rPr lang="fr-FR" smtClean="0"/>
              <a:pPr>
                <a:defRPr/>
              </a:pPr>
              <a:t>48</a:t>
            </a:fld>
            <a:endParaRPr lang="fr-FR"/>
          </a:p>
        </p:txBody>
      </p:sp>
      <p:sp>
        <p:nvSpPr>
          <p:cNvPr id="5" name="Espace réservé du contenu 4"/>
          <p:cNvSpPr>
            <a:spLocks noGrp="1"/>
          </p:cNvSpPr>
          <p:nvPr>
            <p:ph idx="1"/>
          </p:nvPr>
        </p:nvSpPr>
        <p:spPr>
          <a:xfrm>
            <a:off x="467544" y="1196752"/>
            <a:ext cx="8676456" cy="5080818"/>
          </a:xfrm>
        </p:spPr>
        <p:txBody>
          <a:bodyPr>
            <a:normAutofit/>
          </a:bodyPr>
          <a:lstStyle/>
          <a:p>
            <a:pPr marL="342900" indent="-342900">
              <a:lnSpc>
                <a:spcPct val="100000"/>
              </a:lnSpc>
              <a:spcBef>
                <a:spcPts val="600"/>
              </a:spcBef>
              <a:buFont typeface="Arial"/>
              <a:buChar char="•"/>
            </a:pPr>
            <a:r>
              <a:rPr lang="en-US" dirty="0"/>
              <a:t>Deep investigation of the notion of language interface (viewpoint engineering, etc.)</a:t>
            </a:r>
          </a:p>
          <a:p>
            <a:pPr marL="342900" indent="-342900">
              <a:lnSpc>
                <a:spcPct val="100000"/>
              </a:lnSpc>
              <a:spcBef>
                <a:spcPts val="600"/>
              </a:spcBef>
              <a:buFont typeface="Arial"/>
              <a:buChar char="•"/>
            </a:pPr>
            <a:r>
              <a:rPr lang="en-US" dirty="0"/>
              <a:t>Domain-specific property language, incl. for breakpoint definition</a:t>
            </a:r>
          </a:p>
          <a:p>
            <a:pPr marL="361945" lvl="1" indent="-342900">
              <a:lnSpc>
                <a:spcPct val="100000"/>
              </a:lnSpc>
              <a:spcBef>
                <a:spcPts val="600"/>
              </a:spcBef>
              <a:buFont typeface="Arial"/>
              <a:buChar char="•"/>
            </a:pPr>
            <a:r>
              <a:rPr lang="en-US" dirty="0"/>
              <a:t>Simulation, model explorer, model checking</a:t>
            </a:r>
          </a:p>
          <a:p>
            <a:pPr marL="342900" indent="-342900">
              <a:lnSpc>
                <a:spcPct val="100000"/>
              </a:lnSpc>
              <a:spcBef>
                <a:spcPts val="600"/>
              </a:spcBef>
              <a:buFont typeface="Arial"/>
              <a:buChar char="•"/>
            </a:pPr>
            <a:r>
              <a:rPr lang="en-US" dirty="0"/>
              <a:t>Coordination of discrete and continuous models</a:t>
            </a:r>
          </a:p>
          <a:p>
            <a:pPr marL="342900" indent="-342900">
              <a:lnSpc>
                <a:spcPct val="100000"/>
              </a:lnSpc>
              <a:spcBef>
                <a:spcPts val="600"/>
              </a:spcBef>
              <a:buFont typeface="Arial"/>
              <a:buChar char="•"/>
            </a:pPr>
            <a:r>
              <a:rPr lang="en-US" dirty="0"/>
              <a:t>Co-simulation (incl., FMI</a:t>
            </a:r>
            <a:r>
              <a:rPr lang="en-US" dirty="0" smtClean="0"/>
              <a:t>)</a:t>
            </a:r>
          </a:p>
          <a:p>
            <a:pPr marL="342900" indent="-342900">
              <a:lnSpc>
                <a:spcPct val="100000"/>
              </a:lnSpc>
              <a:spcBef>
                <a:spcPts val="600"/>
              </a:spcBef>
              <a:buFont typeface="Arial"/>
              <a:buChar char="•"/>
            </a:pPr>
            <a:r>
              <a:rPr lang="en-US" dirty="0"/>
              <a:t>Live and collaborative modeling (e.g., for sustainability systems</a:t>
            </a:r>
            <a:r>
              <a:rPr lang="en-US" dirty="0" smtClean="0"/>
              <a:t>)</a:t>
            </a:r>
            <a:endParaRPr lang="en-US" dirty="0"/>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Tree>
    <p:extLst>
      <p:ext uri="{BB962C8B-B14F-4D97-AF65-F5344CB8AC3E}">
        <p14:creationId xmlns:p14="http://schemas.microsoft.com/office/powerpoint/2010/main" val="15664468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Perspectives</a:t>
            </a:r>
            <a:endParaRPr lang="fr-FR" dirty="0"/>
          </a:p>
        </p:txBody>
      </p:sp>
      <p:sp>
        <p:nvSpPr>
          <p:cNvPr id="3" name="Espace réservé du pied de page 2"/>
          <p:cNvSpPr>
            <a:spLocks noGrp="1"/>
          </p:cNvSpPr>
          <p:nvPr>
            <p:ph type="ftr" sz="quarter" idx="15"/>
          </p:nvPr>
        </p:nvSpPr>
        <p:spPr>
          <a:xfrm>
            <a:off x="1475656" y="6488113"/>
            <a:ext cx="7142881" cy="273050"/>
          </a:xfrm>
        </p:spPr>
        <p:txBody>
          <a:bodyPr/>
          <a:lstStyle/>
          <a:p>
            <a:r>
              <a:rPr lang="en-US" dirty="0"/>
              <a:t>Wrap-up and Discussions – GEMOC Workshop (Mar., 2016)</a:t>
            </a:r>
          </a:p>
        </p:txBody>
      </p:sp>
      <p:sp>
        <p:nvSpPr>
          <p:cNvPr id="4" name="Espace réservé du numéro de diapositive 3"/>
          <p:cNvSpPr>
            <a:spLocks noGrp="1"/>
          </p:cNvSpPr>
          <p:nvPr>
            <p:ph type="sldNum" sz="quarter" idx="16"/>
          </p:nvPr>
        </p:nvSpPr>
        <p:spPr/>
        <p:txBody>
          <a:bodyPr/>
          <a:lstStyle/>
          <a:p>
            <a:pPr>
              <a:defRPr/>
            </a:pPr>
            <a:r>
              <a:rPr lang="fr-FR" smtClean="0"/>
              <a:t>- </a:t>
            </a:r>
            <a:fld id="{CCD8A327-4A42-4F42-8894-A6F43B7F265B}" type="slidenum">
              <a:rPr lang="fr-FR" smtClean="0"/>
              <a:pPr>
                <a:defRPr/>
              </a:pPr>
              <a:t>49</a:t>
            </a:fld>
            <a:endParaRPr lang="fr-FR"/>
          </a:p>
        </p:txBody>
      </p:sp>
      <p:sp>
        <p:nvSpPr>
          <p:cNvPr id="5" name="Espace réservé du contenu 4"/>
          <p:cNvSpPr>
            <a:spLocks noGrp="1"/>
          </p:cNvSpPr>
          <p:nvPr>
            <p:ph idx="1"/>
          </p:nvPr>
        </p:nvSpPr>
        <p:spPr>
          <a:xfrm>
            <a:off x="467544" y="1196752"/>
            <a:ext cx="8676456" cy="5080818"/>
          </a:xfrm>
        </p:spPr>
        <p:txBody>
          <a:bodyPr>
            <a:normAutofit/>
          </a:bodyPr>
          <a:lstStyle/>
          <a:p>
            <a:pPr marL="342900" indent="-342900">
              <a:lnSpc>
                <a:spcPct val="100000"/>
              </a:lnSpc>
              <a:spcBef>
                <a:spcPts val="600"/>
              </a:spcBef>
              <a:buFont typeface="Arial"/>
              <a:buChar char="•"/>
            </a:pPr>
            <a:endParaRPr lang="en-US" dirty="0"/>
          </a:p>
          <a:p>
            <a:pPr marL="342900" indent="-342900">
              <a:lnSpc>
                <a:spcPct val="100000"/>
              </a:lnSpc>
              <a:spcBef>
                <a:spcPts val="600"/>
              </a:spcBef>
              <a:buFont typeface="Arial"/>
              <a:buChar char="•"/>
            </a:pPr>
            <a:r>
              <a:rPr lang="en-US" dirty="0" smtClean="0"/>
              <a:t>Formal </a:t>
            </a:r>
            <a:r>
              <a:rPr lang="en-US" dirty="0"/>
              <a:t>analysis of model coordination</a:t>
            </a:r>
          </a:p>
          <a:p>
            <a:pPr marL="342900" indent="-342900">
              <a:lnSpc>
                <a:spcPct val="100000"/>
              </a:lnSpc>
              <a:spcBef>
                <a:spcPts val="600"/>
              </a:spcBef>
              <a:buFont typeface="Arial"/>
              <a:buChar char="•"/>
            </a:pPr>
            <a:r>
              <a:rPr lang="en-US" dirty="0" smtClean="0"/>
              <a:t>Adaptable </a:t>
            </a:r>
            <a:r>
              <a:rPr lang="en-US" dirty="0" err="1"/>
              <a:t>MoC</a:t>
            </a:r>
            <a:r>
              <a:rPr lang="en-US" dirty="0"/>
              <a:t> at the language level</a:t>
            </a:r>
          </a:p>
          <a:p>
            <a:pPr marL="1076212" lvl="2" indent="-342900">
              <a:lnSpc>
                <a:spcPct val="100000"/>
              </a:lnSpc>
              <a:spcBef>
                <a:spcPts val="600"/>
              </a:spcBef>
              <a:buFont typeface="Arial"/>
              <a:buChar char="•"/>
            </a:pPr>
            <a:r>
              <a:rPr lang="en-US" dirty="0"/>
              <a:t>@design/compile time: design space exploration, optimizing compilers	</a:t>
            </a:r>
          </a:p>
          <a:p>
            <a:pPr marL="1076212" lvl="2" indent="-342900">
              <a:lnSpc>
                <a:spcPct val="100000"/>
              </a:lnSpc>
              <a:spcBef>
                <a:spcPts val="600"/>
              </a:spcBef>
              <a:buFont typeface="Arial"/>
              <a:buChar char="•"/>
            </a:pPr>
            <a:r>
              <a:rPr lang="en-US" dirty="0"/>
              <a:t>@runtime: code adaptation, code obfuscation</a:t>
            </a:r>
          </a:p>
          <a:p>
            <a:pPr marL="342900" indent="-342900">
              <a:lnSpc>
                <a:spcPct val="100000"/>
              </a:lnSpc>
              <a:spcBef>
                <a:spcPts val="600"/>
              </a:spcBef>
              <a:buFont typeface="Arial"/>
              <a:buChar char="•"/>
            </a:pPr>
            <a:r>
              <a:rPr lang="en-US" dirty="0" smtClean="0"/>
              <a:t>SLE </a:t>
            </a:r>
            <a:r>
              <a:rPr lang="en-US" dirty="0"/>
              <a:t>in Education</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Tree>
    <p:extLst>
      <p:ext uri="{BB962C8B-B14F-4D97-AF65-F5344CB8AC3E}">
        <p14:creationId xmlns:p14="http://schemas.microsoft.com/office/powerpoint/2010/main" val="12707340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836712"/>
            <a:ext cx="3100122" cy="310012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962" y="910178"/>
            <a:ext cx="3517446" cy="29531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smtClean="0"/>
              <a:t>Domain-</a:t>
            </a:r>
            <a:r>
              <a:rPr lang="fr-FR" dirty="0" err="1" smtClean="0"/>
              <a:t>Specific</a:t>
            </a:r>
            <a:r>
              <a:rPr lang="fr-FR" dirty="0" smtClean="0"/>
              <a:t> </a:t>
            </a:r>
            <a:r>
              <a:rPr lang="fr-FR" dirty="0" err="1" smtClean="0"/>
              <a:t>Languages</a:t>
            </a:r>
            <a:r>
              <a:rPr lang="fr-FR" dirty="0" smtClean="0"/>
              <a:t> (</a:t>
            </a:r>
            <a:r>
              <a:rPr lang="fr-FR" dirty="0" err="1" smtClean="0"/>
              <a:t>DSLs</a:t>
            </a:r>
            <a:r>
              <a:rPr lang="fr-FR" dirty="0" smtClean="0"/>
              <a:t>)</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5</a:t>
            </a:fld>
            <a:endParaRPr lang="fr-FR">
              <a:solidFill>
                <a:srgbClr val="FFFFFF"/>
              </a:solidFill>
              <a:cs typeface="Arial"/>
            </a:endParaRPr>
          </a:p>
        </p:txBody>
      </p:sp>
      <p:sp>
        <p:nvSpPr>
          <p:cNvPr id="5" name="Espace réservé du contenu 4"/>
          <p:cNvSpPr>
            <a:spLocks noGrp="1"/>
          </p:cNvSpPr>
          <p:nvPr>
            <p:ph idx="1"/>
          </p:nvPr>
        </p:nvSpPr>
        <p:spPr>
          <a:xfrm>
            <a:off x="467544" y="4077072"/>
            <a:ext cx="8280920" cy="1473613"/>
          </a:xfrm>
        </p:spPr>
        <p:txBody>
          <a:bodyPr/>
          <a:lstStyle/>
          <a:p>
            <a:pPr marL="342900" indent="-342900">
              <a:lnSpc>
                <a:spcPct val="100000"/>
              </a:lnSpc>
              <a:buFont typeface="Arial"/>
              <a:buChar char="•"/>
            </a:pPr>
            <a:r>
              <a:rPr lang="en-US" dirty="0" smtClean="0"/>
              <a:t>Tailored for a </a:t>
            </a:r>
            <a:r>
              <a:rPr lang="en-US" b="1" dirty="0" smtClean="0"/>
              <a:t>particular</a:t>
            </a:r>
            <a:r>
              <a:rPr lang="en-US" dirty="0" smtClean="0"/>
              <a:t> kind of problem, with dedicated notations (textual or graphical), support (editor, checkers, etc.)</a:t>
            </a:r>
          </a:p>
          <a:p>
            <a:pPr marL="342900" indent="-342900">
              <a:lnSpc>
                <a:spcPct val="100000"/>
              </a:lnSpc>
              <a:buFont typeface="Arial"/>
              <a:buChar char="•"/>
            </a:pPr>
            <a:r>
              <a:rPr lang="en-US" dirty="0" smtClean="0"/>
              <a:t>Promises: more « efficient » languages for resolving a set of specific problems in a domain</a:t>
            </a:r>
          </a:p>
          <a:p>
            <a:pPr marL="342900" indent="-342900">
              <a:lnSpc>
                <a:spcPct val="100000"/>
              </a:lnSpc>
              <a:buFont typeface="Arial"/>
              <a:buChar char="•"/>
            </a:pPr>
            <a:endParaRPr lang="en-US" dirty="0" smtClean="0"/>
          </a:p>
          <a:p>
            <a:pPr marL="342900" indent="-342900">
              <a:lnSpc>
                <a:spcPct val="100000"/>
              </a:lnSpc>
              <a:buFont typeface="Arial"/>
              <a:buChar char="•"/>
            </a:pPr>
            <a:r>
              <a:rPr lang="en-US" dirty="0" smtClean="0"/>
              <a:t>DSL ~ Modeling Language!</a:t>
            </a:r>
            <a:endParaRPr lang="en-US" dirty="0"/>
          </a:p>
        </p:txBody>
      </p:sp>
      <p:sp>
        <p:nvSpPr>
          <p:cNvPr id="8"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815240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0" y="-5085"/>
            <a:ext cx="9144000" cy="6849534"/>
          </a:xfrm>
          <a:prstGeom prst="rect">
            <a:avLst/>
          </a:prstGeom>
        </p:spPr>
      </p:pic>
      <p:sp>
        <p:nvSpPr>
          <p:cNvPr id="167" name="Sound yet Flexible Modeling:…"/>
          <p:cNvSpPr txBox="1">
            <a:spLocks noGrp="1"/>
          </p:cNvSpPr>
          <p:nvPr>
            <p:ph type="body" sz="quarter" idx="13"/>
          </p:nvPr>
        </p:nvSpPr>
        <p:spPr>
          <a:xfrm>
            <a:off x="1071937" y="296883"/>
            <a:ext cx="4705183" cy="970357"/>
          </a:xfrm>
          <a:prstGeom prst="rect">
            <a:avLst/>
          </a:prstGeom>
        </p:spPr>
        <p:txBody>
          <a:bodyPr>
            <a:normAutofit fontScale="32500" lnSpcReduction="20000"/>
          </a:bodyPr>
          <a:lstStyle/>
          <a:p>
            <a:pPr defTabSz="386106">
              <a:spcBef>
                <a:spcPts val="1477"/>
              </a:spcBef>
              <a:defRPr sz="5076"/>
            </a:pPr>
            <a:r>
              <a:rPr lang="en-US" sz="6328" b="1" cap="none" dirty="0">
                <a:latin typeface="Arial Rounded MT Bold" charset="0"/>
                <a:ea typeface="Arial Rounded MT Bold" charset="0"/>
                <a:cs typeface="Arial Rounded MT Bold" charset="0"/>
              </a:rPr>
              <a:t>Hack your own languages?</a:t>
            </a:r>
            <a:r>
              <a:rPr lang="en-US" sz="5625" b="1" cap="none" dirty="0">
                <a:latin typeface="Arial Rounded MT Bold" charset="0"/>
                <a:ea typeface="Arial Rounded MT Bold" charset="0"/>
                <a:cs typeface="Arial Rounded MT Bold" charset="0"/>
              </a:rPr>
              <a:t> </a:t>
            </a:r>
          </a:p>
          <a:p>
            <a:pPr defTabSz="386106">
              <a:lnSpc>
                <a:spcPct val="130000"/>
              </a:lnSpc>
              <a:spcBef>
                <a:spcPts val="1477"/>
              </a:spcBef>
              <a:defRPr sz="5076"/>
            </a:pPr>
            <a:r>
              <a:rPr lang="en-US" sz="3569" b="1" cap="none" dirty="0">
                <a:latin typeface="Arial Rounded MT Bold" charset="0"/>
                <a:ea typeface="Arial Rounded MT Bold" charset="0"/>
                <a:cs typeface="Arial Rounded MT Bold" charset="0"/>
              </a:rPr>
              <a:t>Join us in the MDE/SLE group of the CNRS IRIT lab, in a freshly rebuilt campus of the warm city of Toulouse!</a:t>
            </a:r>
          </a:p>
        </p:txBody>
      </p:sp>
      <p:sp>
        <p:nvSpPr>
          <p:cNvPr id="4" name="Espace réservé du texte 3"/>
          <p:cNvSpPr>
            <a:spLocks noGrp="1"/>
          </p:cNvSpPr>
          <p:nvPr>
            <p:ph type="body" sz="quarter" idx="15"/>
          </p:nvPr>
        </p:nvSpPr>
        <p:spPr>
          <a:xfrm>
            <a:off x="1767282" y="4389878"/>
            <a:ext cx="3365589" cy="970266"/>
          </a:xfrm>
        </p:spPr>
        <p:txBody>
          <a:bodyPr/>
          <a:lstStyle/>
          <a:p>
            <a:pPr algn="ctr"/>
            <a:r>
              <a:rPr lang="fr-FR" sz="2400" b="1" dirty="0">
                <a:solidFill>
                  <a:srgbClr val="FEFDFF"/>
                </a:solidFill>
              </a:rPr>
              <a:t>Open Positions </a:t>
            </a:r>
          </a:p>
          <a:p>
            <a:pPr algn="ctr"/>
            <a:r>
              <a:rPr lang="fr-FR" sz="2400" b="1" dirty="0">
                <a:solidFill>
                  <a:srgbClr val="FEFDFF"/>
                </a:solidFill>
              </a:rPr>
              <a:t>for PhD and </a:t>
            </a:r>
            <a:r>
              <a:rPr lang="fr-FR" sz="2400" b="1" dirty="0" err="1">
                <a:solidFill>
                  <a:srgbClr val="FEFDFF"/>
                </a:solidFill>
              </a:rPr>
              <a:t>Postdoc</a:t>
            </a:r>
            <a:endParaRPr lang="fr-FR" sz="2400" b="1" dirty="0">
              <a:solidFill>
                <a:srgbClr val="FEFDFF"/>
              </a:solidFill>
            </a:endParaRPr>
          </a:p>
        </p:txBody>
      </p:sp>
      <p:pic>
        <p:nvPicPr>
          <p:cNvPr id="168" name="combemale.jpg" descr="combemale.jpg"/>
          <p:cNvPicPr>
            <a:picLocks noChangeAspect="1"/>
          </p:cNvPicPr>
          <p:nvPr/>
        </p:nvPicPr>
        <p:blipFill>
          <a:blip r:embed="rId3">
            <a:extLst/>
          </a:blip>
          <a:stretch>
            <a:fillRect/>
          </a:stretch>
        </p:blipFill>
        <p:spPr>
          <a:xfrm>
            <a:off x="6204661" y="5587501"/>
            <a:ext cx="2938814" cy="1268016"/>
          </a:xfrm>
          <a:prstGeom prst="rect">
            <a:avLst/>
          </a:prstGeom>
          <a:ln w="12700">
            <a:miter lim="400000"/>
          </a:ln>
        </p:spPr>
      </p:pic>
      <p:sp>
        <p:nvSpPr>
          <p:cNvPr id="169" name="Rectangle"/>
          <p:cNvSpPr/>
          <p:nvPr/>
        </p:nvSpPr>
        <p:spPr>
          <a:xfrm>
            <a:off x="525" y="5587497"/>
            <a:ext cx="6214051" cy="1268023"/>
          </a:xfrm>
          <a:prstGeom prst="rect">
            <a:avLst/>
          </a:prstGeom>
          <a:solidFill>
            <a:srgbClr val="FFFFFF"/>
          </a:solidFill>
          <a:ln w="12700">
            <a:miter lim="400000"/>
          </a:ln>
        </p:spPr>
        <p:txBody>
          <a:bodyPr lIns="35719" tIns="35719" rIns="35719" bIns="35719" anchor="ctr"/>
          <a:lstStyle/>
          <a:p>
            <a:pPr algn="ctr">
              <a:lnSpc>
                <a:spcPct val="80000"/>
              </a:lnSpc>
              <a:spcBef>
                <a:spcPts val="0"/>
              </a:spcBef>
              <a:defRPr sz="2800" cap="all">
                <a:latin typeface="+mn-lt"/>
                <a:ea typeface="+mn-ea"/>
                <a:cs typeface="+mn-cs"/>
                <a:sym typeface="DIN Condensed"/>
              </a:defRPr>
            </a:pPr>
            <a:endParaRPr sz="1969"/>
          </a:p>
        </p:txBody>
      </p:sp>
      <p:sp>
        <p:nvSpPr>
          <p:cNvPr id="170" name="Prof. Benoit Combemale…"/>
          <p:cNvSpPr txBox="1"/>
          <p:nvPr/>
        </p:nvSpPr>
        <p:spPr>
          <a:xfrm>
            <a:off x="298788" y="5733256"/>
            <a:ext cx="5599666" cy="1088918"/>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ormAutofit/>
          </a:bodyPr>
          <a:lstStyle/>
          <a:p>
            <a:pPr defTabSz="168408">
              <a:lnSpc>
                <a:spcPct val="80000"/>
              </a:lnSpc>
              <a:spcBef>
                <a:spcPts val="0"/>
              </a:spcBef>
              <a:defRPr sz="2624" cap="all">
                <a:solidFill>
                  <a:schemeClr val="accent1"/>
                </a:solidFill>
                <a:latin typeface="DIN Alternate"/>
                <a:ea typeface="DIN Alternate"/>
                <a:cs typeface="DIN Alternate"/>
                <a:sym typeface="DIN Alternate"/>
              </a:defRPr>
            </a:pPr>
            <a:r>
              <a:rPr sz="1845" dirty="0"/>
              <a:t>Benoit Combemale</a:t>
            </a:r>
          </a:p>
          <a:p>
            <a:pPr defTabSz="168408">
              <a:lnSpc>
                <a:spcPct val="80000"/>
              </a:lnSpc>
              <a:spcBef>
                <a:spcPts val="0"/>
              </a:spcBef>
              <a:defRPr sz="1968" cap="all">
                <a:solidFill>
                  <a:schemeClr val="accent1"/>
                </a:solidFill>
                <a:latin typeface="DIN Alternate"/>
                <a:ea typeface="DIN Alternate"/>
                <a:cs typeface="DIN Alternate"/>
                <a:sym typeface="DIN Alternate"/>
              </a:defRPr>
            </a:pPr>
            <a:r>
              <a:rPr lang="fr-FR" sz="1384" dirty="0"/>
              <a:t>Professor, </a:t>
            </a:r>
            <a:r>
              <a:rPr sz="1384" dirty="0"/>
              <a:t>Univ</a:t>
            </a:r>
            <a:r>
              <a:rPr lang="fr-FR" sz="1384" dirty="0"/>
              <a:t>.</a:t>
            </a:r>
            <a:r>
              <a:rPr sz="1384" dirty="0"/>
              <a:t> Toulouse, France</a:t>
            </a:r>
          </a:p>
          <a:p>
            <a:pPr defTabSz="168408">
              <a:lnSpc>
                <a:spcPct val="80000"/>
              </a:lnSpc>
              <a:spcBef>
                <a:spcPts val="0"/>
              </a:spcBef>
              <a:defRPr sz="1968" cap="all">
                <a:solidFill>
                  <a:schemeClr val="accent1"/>
                </a:solidFill>
                <a:latin typeface="+mn-lt"/>
                <a:ea typeface="+mn-ea"/>
                <a:cs typeface="+mn-cs"/>
                <a:sym typeface="DIN Condensed"/>
              </a:defRPr>
            </a:pPr>
            <a:endParaRPr sz="1384" cap="all" dirty="0">
              <a:solidFill>
                <a:schemeClr val="accent1"/>
              </a:solidFill>
              <a:latin typeface="+mn-lt"/>
              <a:ea typeface="+mn-ea"/>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http://combemale.Fr </a:t>
            </a: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benoit.combemale@irit.fr</a:t>
            </a:r>
            <a:endParaRPr sz="1125" dirty="0">
              <a:solidFill>
                <a:schemeClr val="accent1"/>
              </a:solidFill>
              <a:latin typeface="DIN Alternate" charset="0"/>
              <a:ea typeface="DIN Alternate" charset="0"/>
              <a:cs typeface="DIN Alternate" charset="0"/>
              <a:hlinkClick r:id="rId4"/>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latin typeface="DIN Alternate" charset="0"/>
                <a:ea typeface="DIN Alternate" charset="0"/>
                <a:cs typeface="DIN Alternate" charset="0"/>
              </a:rPr>
              <a:t>@bcombemale</a:t>
            </a:r>
          </a:p>
        </p:txBody>
      </p:sp>
      <p:pic>
        <p:nvPicPr>
          <p:cNvPr id="2" name="Image 1"/>
          <p:cNvPicPr>
            <a:picLocks noChangeAspect="1"/>
          </p:cNvPicPr>
          <p:nvPr/>
        </p:nvPicPr>
        <p:blipFill>
          <a:blip r:embed="rId5"/>
          <a:stretch>
            <a:fillRect/>
          </a:stretch>
        </p:blipFill>
        <p:spPr>
          <a:xfrm>
            <a:off x="6960496" y="204191"/>
            <a:ext cx="1973073" cy="2953840"/>
          </a:xfrm>
          <a:prstGeom prst="rect">
            <a:avLst/>
          </a:prstGeom>
          <a:ln>
            <a:noFill/>
          </a:ln>
          <a:effectLst>
            <a:softEdge rad="112500"/>
          </a:effectLst>
        </p:spPr>
      </p:pic>
      <p:pic>
        <p:nvPicPr>
          <p:cNvPr id="5" name="Image 4"/>
          <p:cNvPicPr>
            <a:picLocks noChangeAspect="1"/>
          </p:cNvPicPr>
          <p:nvPr/>
        </p:nvPicPr>
        <p:blipFill>
          <a:blip r:embed="rId6"/>
          <a:stretch>
            <a:fillRect/>
          </a:stretch>
        </p:blipFill>
        <p:spPr>
          <a:xfrm>
            <a:off x="5183938" y="3857625"/>
            <a:ext cx="3751618" cy="1563174"/>
          </a:xfrm>
          <a:prstGeom prst="rect">
            <a:avLst/>
          </a:prstGeom>
          <a:ln>
            <a:noFill/>
          </a:ln>
          <a:effectLst>
            <a:softEdge rad="112500"/>
          </a:effectLst>
        </p:spPr>
      </p:pic>
    </p:spTree>
    <p:extLst>
      <p:ext uri="{BB962C8B-B14F-4D97-AF65-F5344CB8AC3E}">
        <p14:creationId xmlns:p14="http://schemas.microsoft.com/office/powerpoint/2010/main" val="688396604"/>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6655759" y="4973232"/>
            <a:ext cx="1227200" cy="1058460"/>
          </a:xfrm>
          <a:prstGeom prst="rect">
            <a:avLst/>
          </a:prstGeom>
        </p:spPr>
      </p:pic>
      <p:pic>
        <p:nvPicPr>
          <p:cNvPr id="27" name="Image 26"/>
          <p:cNvPicPr>
            <a:picLocks noChangeAspect="1"/>
          </p:cNvPicPr>
          <p:nvPr/>
        </p:nvPicPr>
        <p:blipFill rotWithShape="1">
          <a:blip r:embed="rId4"/>
          <a:srcRect t="24730" b="17007"/>
          <a:stretch/>
        </p:blipFill>
        <p:spPr>
          <a:xfrm>
            <a:off x="6660879" y="4039836"/>
            <a:ext cx="2260768" cy="922040"/>
          </a:xfrm>
          <a:prstGeom prst="rect">
            <a:avLst/>
          </a:prstGeom>
        </p:spPr>
      </p:pic>
      <p:pic>
        <p:nvPicPr>
          <p:cNvPr id="28" name="Image 27"/>
          <p:cNvPicPr>
            <a:picLocks noChangeAspect="1"/>
          </p:cNvPicPr>
          <p:nvPr/>
        </p:nvPicPr>
        <p:blipFill rotWithShape="1">
          <a:blip r:embed="rId5"/>
          <a:srcRect l="23936" r="5484"/>
          <a:stretch/>
        </p:blipFill>
        <p:spPr>
          <a:xfrm>
            <a:off x="7893710" y="4879564"/>
            <a:ext cx="1200944" cy="987980"/>
          </a:xfrm>
          <a:prstGeom prst="rect">
            <a:avLst/>
          </a:prstGeom>
        </p:spPr>
      </p:pic>
      <p:pic>
        <p:nvPicPr>
          <p:cNvPr id="9" name="Image 8"/>
          <p:cNvPicPr>
            <a:picLocks noChangeAspect="1"/>
          </p:cNvPicPr>
          <p:nvPr/>
        </p:nvPicPr>
        <p:blipFill>
          <a:blip r:embed="rId6"/>
          <a:stretch>
            <a:fillRect/>
          </a:stretch>
        </p:blipFill>
        <p:spPr>
          <a:xfrm>
            <a:off x="898795" y="4292021"/>
            <a:ext cx="2117080" cy="1323175"/>
          </a:xfrm>
          <a:prstGeom prst="rect">
            <a:avLst/>
          </a:prstGeom>
        </p:spPr>
      </p:pic>
      <p:sp>
        <p:nvSpPr>
          <p:cNvPr id="2" name="Title 1"/>
          <p:cNvSpPr>
            <a:spLocks noGrp="1"/>
          </p:cNvSpPr>
          <p:nvPr>
            <p:ph type="title"/>
          </p:nvPr>
        </p:nvSpPr>
        <p:spPr/>
        <p:txBody>
          <a:bodyPr/>
          <a:lstStyle/>
          <a:p>
            <a:r>
              <a:rPr lang="en-US" dirty="0" smtClean="0"/>
              <a:t>Complex Software-Intensive Systems</a:t>
            </a:r>
            <a:endParaRPr lang="en-US" dirty="0"/>
          </a:p>
        </p:txBody>
      </p:sp>
      <p:pic>
        <p:nvPicPr>
          <p:cNvPr id="15" name="Picture 2" descr="http://www.thalesgroup.com/Resizer.ashx?i=/uploadedImages/Portfolio/Defence/system%20of%20systems%20illustration.jpg&amp;w=230"/>
          <p:cNvPicPr>
            <a:picLocks noChangeAspect="1" noChangeArrowheads="1"/>
          </p:cNvPicPr>
          <p:nvPr/>
        </p:nvPicPr>
        <p:blipFill>
          <a:blip r:embed="rId7"/>
          <a:srcRect/>
          <a:stretch>
            <a:fillRect/>
          </a:stretch>
        </p:blipFill>
        <p:spPr bwMode="auto">
          <a:xfrm>
            <a:off x="3356889" y="908720"/>
            <a:ext cx="3195847" cy="1772073"/>
          </a:xfrm>
          <a:prstGeom prst="rect">
            <a:avLst/>
          </a:prstGeom>
          <a:noFill/>
          <a:ln w="9525">
            <a:noFill/>
            <a:miter lim="800000"/>
            <a:headEnd/>
            <a:tailEnd/>
          </a:ln>
        </p:spPr>
      </p:pic>
      <p:pic>
        <p:nvPicPr>
          <p:cNvPr id="1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514" y="4426268"/>
            <a:ext cx="2514709" cy="1886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766" y="1161896"/>
            <a:ext cx="2734054" cy="1822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Image 17"/>
          <p:cNvPicPr>
            <a:picLocks noChangeAspect="1"/>
          </p:cNvPicPr>
          <p:nvPr/>
        </p:nvPicPr>
        <p:blipFill>
          <a:blip r:embed="rId10"/>
          <a:stretch>
            <a:fillRect/>
          </a:stretch>
        </p:blipFill>
        <p:spPr>
          <a:xfrm>
            <a:off x="21326" y="2801380"/>
            <a:ext cx="2088232" cy="1464879"/>
          </a:xfrm>
          <a:prstGeom prst="rect">
            <a:avLst/>
          </a:prstGeom>
        </p:spPr>
      </p:pic>
      <p:pic>
        <p:nvPicPr>
          <p:cNvPr id="2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9946" y="1556792"/>
            <a:ext cx="2734054" cy="20509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Image 20"/>
          <p:cNvPicPr>
            <a:picLocks noChangeAspect="1"/>
          </p:cNvPicPr>
          <p:nvPr/>
        </p:nvPicPr>
        <p:blipFill>
          <a:blip r:embed="rId12"/>
          <a:stretch>
            <a:fillRect/>
          </a:stretch>
        </p:blipFill>
        <p:spPr>
          <a:xfrm>
            <a:off x="2867770" y="2422863"/>
            <a:ext cx="3425696" cy="2384405"/>
          </a:xfrm>
          <a:prstGeom prst="rect">
            <a:avLst/>
          </a:prstGeom>
        </p:spPr>
      </p:pic>
      <p:sp>
        <p:nvSpPr>
          <p:cNvPr id="29" name="Rectangle 28"/>
          <p:cNvSpPr/>
          <p:nvPr/>
        </p:nvSpPr>
        <p:spPr bwMode="auto">
          <a:xfrm>
            <a:off x="1023288" y="1988840"/>
            <a:ext cx="7200800" cy="2661565"/>
          </a:xfrm>
          <a:prstGeom prst="rect">
            <a:avLst/>
          </a:prstGeom>
          <a:solidFill>
            <a:schemeClr val="bg1">
              <a:alpha val="95000"/>
            </a:schemeClr>
          </a:solidFill>
          <a:ln w="25400" cap="flat" cmpd="sng" algn="ctr">
            <a:solidFill>
              <a:srgbClr val="000000"/>
            </a:solidFill>
            <a:prstDash val="solid"/>
            <a:round/>
            <a:headEnd type="none" w="med" len="med"/>
            <a:tailEnd type="none" w="med" len="med"/>
          </a:ln>
          <a:effectLst/>
          <a:extLst/>
        </p:spPr>
        <p:txBody>
          <a:bodyPr vert="horz" wrap="none" lIns="47968" tIns="23999" rIns="0" bIns="23999" numCol="1" rtlCol="0" anchor="ctr" anchorCtr="0" compatLnSpc="1">
            <a:prstTxWarp prst="textNoShape">
              <a:avLst/>
            </a:prstTxWarp>
          </a:bodyPr>
          <a:lstStyle/>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Multi-engineering approach</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Domain-specific modeling</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High variability and </a:t>
            </a:r>
            <a:r>
              <a:rPr lang="en-US" sz="2800" b="1" dirty="0" smtClean="0">
                <a:solidFill>
                  <a:srgbClr val="FF0000"/>
                </a:solidFill>
                <a:latin typeface="Helvetica Neue Light" charset="0"/>
                <a:ea typeface="ヒラギノ角ゴ ProN W3" charset="0"/>
                <a:cs typeface="ヒラギノ角ゴ ProN W3" charset="0"/>
                <a:sym typeface="Helvetica Neue Light" charset="0"/>
              </a:rPr>
              <a:t>customization </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Software as integration layer</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Openness and dynamicity </a:t>
            </a:r>
          </a:p>
        </p:txBody>
      </p:sp>
      <p:sp>
        <p:nvSpPr>
          <p:cNvPr id="30"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51</a:t>
            </a:fld>
            <a:endParaRPr lang="fr-FR"/>
          </a:p>
        </p:txBody>
      </p:sp>
      <p:sp>
        <p:nvSpPr>
          <p:cNvPr id="19"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22" name="Rectangle 2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3" name="Imag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90937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52</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32504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53</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95827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Language-Oriented</a:t>
            </a:r>
            <a:r>
              <a:rPr lang="fr-FR" dirty="0" smtClean="0"/>
              <a:t> </a:t>
            </a:r>
            <a:r>
              <a:rPr lang="fr-FR" dirty="0" err="1" smtClean="0"/>
              <a:t>Programming</a:t>
            </a:r>
            <a:r>
              <a:rPr lang="fr-FR" dirty="0"/>
              <a:t> </a:t>
            </a:r>
            <a:r>
              <a:rPr lang="fr-FR" dirty="0" smtClean="0"/>
              <a:t>&amp; </a:t>
            </a:r>
            <a:r>
              <a:rPr lang="fr-FR" dirty="0" err="1" smtClean="0"/>
              <a:t>Modeling</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54</a:t>
            </a:fld>
            <a:endParaRPr lang="fr-FR"/>
          </a:p>
        </p:txBody>
      </p:sp>
      <p:pic>
        <p:nvPicPr>
          <p:cNvPr id="3" name="Image 2" descr="MDE_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937517"/>
            <a:ext cx="4869684" cy="3639966"/>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906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a:t>
            </a:r>
            <a:r>
              <a:rPr lang="fr-FR" dirty="0" smtClean="0"/>
              <a:t> Design and </a:t>
            </a:r>
            <a:r>
              <a:rPr lang="fr-FR" dirty="0" err="1" smtClean="0"/>
              <a:t>Implementation</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55</a:t>
            </a:fld>
            <a:endParaRPr lang="fr-FR"/>
          </a:p>
        </p:txBody>
      </p:sp>
      <p:pic>
        <p:nvPicPr>
          <p:cNvPr id="5" name="Image 4"/>
          <p:cNvPicPr>
            <a:picLocks noChangeAspect="1"/>
          </p:cNvPicPr>
          <p:nvPr/>
        </p:nvPicPr>
        <p:blipFill>
          <a:blip r:embed="rId2"/>
          <a:stretch>
            <a:fillRect/>
          </a:stretch>
        </p:blipFill>
        <p:spPr>
          <a:xfrm>
            <a:off x="1762472" y="1556792"/>
            <a:ext cx="5257800" cy="2476500"/>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521086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6</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10"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1" name="Rectangle 10"/>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5787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a:t>
            </a:r>
            <a:r>
              <a:rPr lang="en-US" dirty="0" err="1" smtClean="0"/>
              <a:t>Melange</a:t>
            </a:r>
            <a:r>
              <a:rPr lang="en-US" dirty="0" smtClean="0"/>
              <a:t>, GEMOC,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7"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005821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GEMOC</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8</a:t>
            </a:fld>
            <a:endParaRPr lang="fr-F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initiative</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9</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smtClean="0">
                <a:solidFill>
                  <a:srgbClr val="808080"/>
                </a:solidFill>
              </a:rPr>
              <a:t>requires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smtClean="0">
                <a:solidFill>
                  <a:srgbClr val="808080"/>
                </a:solidFill>
              </a:rPr>
              <a:t>Seminars at </a:t>
            </a:r>
            <a:r>
              <a:rPr lang="en-US" sz="2000" b="1" kern="0" dirty="0" err="1" smtClean="0">
                <a:solidFill>
                  <a:srgbClr val="808080"/>
                </a:solidFill>
              </a:rPr>
              <a:t>Dagstuhl</a:t>
            </a:r>
            <a:r>
              <a:rPr lang="en-US" sz="2000" b="1" kern="0" dirty="0" smtClean="0">
                <a:solidFill>
                  <a:srgbClr val="808080"/>
                </a:solidFill>
              </a:rPr>
              <a:t>, </a:t>
            </a:r>
            <a:r>
              <a:rPr lang="en-US" sz="2000" b="1" kern="0" dirty="0" err="1" smtClean="0">
                <a:solidFill>
                  <a:srgbClr val="808080"/>
                </a:solidFill>
              </a:rPr>
              <a:t>Bellairs</a:t>
            </a:r>
            <a:r>
              <a:rPr lang="en-US" sz="2000" b="1" kern="0" dirty="0" smtClean="0">
                <a:solidFill>
                  <a:srgbClr val="808080"/>
                </a:solidFill>
              </a:rPr>
              <a:t> </a:t>
            </a:r>
            <a:endParaRPr lang="en-US" sz="2000" b="1" kern="0" dirty="0">
              <a:solidFill>
                <a:srgbClr val="808080"/>
              </a:solidFil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22998180"/>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4628</TotalTime>
  <Words>2448</Words>
  <Application>Microsoft Macintosh PowerPoint</Application>
  <PresentationFormat>Présentation à l'écran (4:3)</PresentationFormat>
  <Paragraphs>414</Paragraphs>
  <Slides>55</Slides>
  <Notes>10</Notes>
  <HiddenSlides>5</HiddenSlides>
  <MMClips>0</MMClips>
  <ScaleCrop>false</ScaleCrop>
  <HeadingPairs>
    <vt:vector size="8" baseType="variant">
      <vt:variant>
        <vt:lpstr>Polices utilisées</vt:lpstr>
      </vt:variant>
      <vt:variant>
        <vt:i4>19</vt:i4>
      </vt:variant>
      <vt:variant>
        <vt:lpstr>Thème</vt:lpstr>
      </vt:variant>
      <vt:variant>
        <vt:i4>15</vt:i4>
      </vt:variant>
      <vt:variant>
        <vt:lpstr>Serveurs OLE incorporés</vt:lpstr>
      </vt:variant>
      <vt:variant>
        <vt:i4>1</vt:i4>
      </vt:variant>
      <vt:variant>
        <vt:lpstr>Titres des diapositives</vt:lpstr>
      </vt:variant>
      <vt:variant>
        <vt:i4>55</vt:i4>
      </vt:variant>
    </vt:vector>
  </HeadingPairs>
  <TitlesOfParts>
    <vt:vector size="90" baseType="lpstr">
      <vt:lpstr>Abadi MT Condensed Extra Bold</vt:lpstr>
      <vt:lpstr>Arial</vt:lpstr>
      <vt:lpstr>Arial Black</vt:lpstr>
      <vt:lpstr>Arial Hebrew</vt:lpstr>
      <vt:lpstr>Arial Rounded MT Bold</vt:lpstr>
      <vt:lpstr>Avenir Roman</vt:lpstr>
      <vt:lpstr>Calibri</vt:lpstr>
      <vt:lpstr>Courier New</vt:lpstr>
      <vt:lpstr>DIN Alternate</vt:lpstr>
      <vt:lpstr>DIN Condensed</vt:lpstr>
      <vt:lpstr>Garamond</vt:lpstr>
      <vt:lpstr>Helvetica Neue</vt:lpstr>
      <vt:lpstr>Helvetica Neue Light</vt:lpstr>
      <vt:lpstr>Lucida Grande</vt:lpstr>
      <vt:lpstr>ＭＳ Ｐゴシック</vt:lpstr>
      <vt:lpstr>Times New Roman</vt:lpstr>
      <vt:lpstr>Wingdings</vt:lpstr>
      <vt:lpstr>Yanone Kaffeesatz Bold</vt:lpstr>
      <vt:lpstr>ヒラギノ角ゴ ProN W3</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Visio</vt:lpstr>
      <vt:lpstr>Présentation PowerPoint</vt:lpstr>
      <vt:lpstr>Tutorial website</vt:lpstr>
      <vt:lpstr>LANGUAGE ENGINEERING</vt:lpstr>
      <vt:lpstr>Model-Driven Engineering (MDE)</vt:lpstr>
      <vt:lpstr>Domain-Specific Languages (DSLs)</vt:lpstr>
      <vt:lpstr>Présentation PowerPoint</vt:lpstr>
      <vt:lpstr>Software Language Engineering (SLE)</vt:lpstr>
      <vt:lpstr>GEMOC</vt:lpstr>
      <vt:lpstr>The GEMOC initiative</vt:lpstr>
      <vt:lpstr>The GEMOC Research Challenges</vt:lpstr>
      <vt:lpstr>The GEMOC Eclipse Research Consortium</vt:lpstr>
      <vt:lpstr>The GEMOC Studio</vt:lpstr>
      <vt:lpstr>The GEMOC Eclipse Project</vt:lpstr>
      <vt:lpstr>The GEMOC Studio: Major Components</vt:lpstr>
      <vt:lpstr>The GEMOC Studio</vt:lpstr>
      <vt:lpstr>Breathe Life Into Your Designer!</vt:lpstr>
      <vt:lpstr>Activity Diagram Debugger</vt:lpstr>
      <vt:lpstr>Reifying Concurrency in xDSML: Limitations</vt:lpstr>
      <vt:lpstr>Reifying Concurrency in xDSML: Approach</vt:lpstr>
      <vt:lpstr>Weave Concurrency Constraints Into Your DSL!</vt:lpstr>
      <vt:lpstr>Activity Diagram Debugger</vt:lpstr>
      <vt:lpstr>Coping with Semantic Variation Points</vt:lpstr>
      <vt:lpstr>Arduino Designer (&amp; Debugger)</vt:lpstr>
      <vt:lpstr>Transformation Lg Debugger</vt:lpstr>
      <vt:lpstr>Farming System Modeling</vt:lpstr>
      <vt:lpstr>Behavioral Model Coordination</vt:lpstr>
      <vt:lpstr>The GEMOC Studio</vt:lpstr>
      <vt:lpstr>Présentation PowerPoint</vt:lpstr>
      <vt:lpstr>This tutorial</vt:lpstr>
      <vt:lpstr>You will learn how to</vt:lpstr>
      <vt:lpstr>A few notes on the tutorial </vt:lpstr>
      <vt:lpstr>Eclipse as a platform</vt:lpstr>
      <vt:lpstr>Modeling workbench vs. language workbench</vt:lpstr>
      <vt:lpstr>Hands on - content</vt:lpstr>
      <vt:lpstr>Breathe Life Into Your Designer!</vt:lpstr>
      <vt:lpstr>Program outline (see README)</vt:lpstr>
      <vt:lpstr>2.1. Overview the language example provided for the tutorial</vt:lpstr>
      <vt:lpstr>2.1. Overview the language example provided for the tutorial</vt:lpstr>
      <vt:lpstr>2.2. Playing with the modeling workbench</vt:lpstr>
      <vt:lpstr>2.3. Complementing the execution semantics</vt:lpstr>
      <vt:lpstr>2.3. Complementing the execution semantics</vt:lpstr>
      <vt:lpstr>2.4. Deploying the modeling workbench and playing with the example model</vt:lpstr>
      <vt:lpstr>Weave Concurrency Constraints Into Your DSL!</vt:lpstr>
      <vt:lpstr>Julien ;)</vt:lpstr>
      <vt:lpstr>Conclusion</vt:lpstr>
      <vt:lpstr>Conclusion</vt:lpstr>
      <vt:lpstr>Conclusion</vt:lpstr>
      <vt:lpstr>Ongoing Developments</vt:lpstr>
      <vt:lpstr>Perspectives</vt:lpstr>
      <vt:lpstr>Présentation PowerPoint</vt:lpstr>
      <vt:lpstr>Complex Software-Intensive Systems</vt:lpstr>
      <vt:lpstr>Présentation PowerPoint</vt:lpstr>
      <vt:lpstr>Présentation PowerPoint</vt:lpstr>
      <vt:lpstr>Language-Oriented Programming &amp; Modeling</vt:lpstr>
      <vt:lpstr>Language Design and Implementation</vt:lpstr>
    </vt:vector>
  </TitlesOfParts>
  <Manager/>
  <Company>INRIA</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2891</cp:revision>
  <cp:lastPrinted>2016-03-17T10:26:00Z</cp:lastPrinted>
  <dcterms:created xsi:type="dcterms:W3CDTF">2014-09-08T10:04:47Z</dcterms:created>
  <dcterms:modified xsi:type="dcterms:W3CDTF">2017-09-18T18:38:25Z</dcterms:modified>
  <cp:category/>
</cp:coreProperties>
</file>